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63" r:id="rId4"/>
    <p:sldId id="264" r:id="rId5"/>
    <p:sldId id="266" r:id="rId6"/>
    <p:sldId id="268" r:id="rId7"/>
    <p:sldId id="269" r:id="rId8"/>
    <p:sldId id="271" r:id="rId9"/>
    <p:sldId id="267" r:id="rId10"/>
    <p:sldId id="288" r:id="rId11"/>
    <p:sldId id="291" r:id="rId12"/>
    <p:sldId id="286" r:id="rId13"/>
    <p:sldId id="287" r:id="rId14"/>
    <p:sldId id="289" r:id="rId15"/>
    <p:sldId id="259" r:id="rId16"/>
    <p:sldId id="260" r:id="rId17"/>
    <p:sldId id="261" r:id="rId18"/>
    <p:sldId id="274" r:id="rId19"/>
    <p:sldId id="290" r:id="rId20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300" d="100"/>
          <a:sy n="300" d="100"/>
        </p:scale>
        <p:origin x="3828" y="27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20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AF2EFB-F253-4B3C-8040-4259FDC37DDD}" type="datetimeFigureOut">
              <a:rPr lang="de-AT" smtClean="0"/>
              <a:t>12.01.2024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3D593C-B6E3-4130-BF4F-421A2D6BBBCC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43760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D593C-B6E3-4130-BF4F-421A2D6BBBCC}" type="slidenum">
              <a:rPr lang="de-AT" smtClean="0"/>
              <a:t>9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433172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D593C-B6E3-4130-BF4F-421A2D6BBBCC}" type="slidenum">
              <a:rPr lang="de-AT" smtClean="0"/>
              <a:t>14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767686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D593C-B6E3-4130-BF4F-421A2D6BBBCC}" type="slidenum">
              <a:rPr lang="de-AT" smtClean="0"/>
              <a:t>16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161846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-404813" y="0"/>
            <a:ext cx="4286251" cy="321468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685443" y="4343077"/>
            <a:ext cx="5485627" cy="4033018"/>
          </a:xfrm>
        </p:spPr>
        <p:txBody>
          <a:bodyPr/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B4F83-823C-4F2B-8BBA-931EE59B539F}" type="datetimeFigureOut">
              <a:rPr lang="de-AT" smtClean="0"/>
              <a:t>12.01.2024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749CA-5177-439B-A0CA-4CBD9A1C73EE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82309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B4F83-823C-4F2B-8BBA-931EE59B539F}" type="datetimeFigureOut">
              <a:rPr lang="de-AT" smtClean="0"/>
              <a:t>12.01.2024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749CA-5177-439B-A0CA-4CBD9A1C73EE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03297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B4F83-823C-4F2B-8BBA-931EE59B539F}" type="datetimeFigureOut">
              <a:rPr lang="de-AT" smtClean="0"/>
              <a:t>12.01.2024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749CA-5177-439B-A0CA-4CBD9A1C73EE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96502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B4F83-823C-4F2B-8BBA-931EE59B539F}" type="datetimeFigureOut">
              <a:rPr lang="de-AT" smtClean="0"/>
              <a:t>12.01.2024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749CA-5177-439B-A0CA-4CBD9A1C73EE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90810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B4F83-823C-4F2B-8BBA-931EE59B539F}" type="datetimeFigureOut">
              <a:rPr lang="de-AT" smtClean="0"/>
              <a:t>12.01.2024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749CA-5177-439B-A0CA-4CBD9A1C73EE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793705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B4F83-823C-4F2B-8BBA-931EE59B539F}" type="datetimeFigureOut">
              <a:rPr lang="de-AT" smtClean="0"/>
              <a:t>12.01.2024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749CA-5177-439B-A0CA-4CBD9A1C73EE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80494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B4F83-823C-4F2B-8BBA-931EE59B539F}" type="datetimeFigureOut">
              <a:rPr lang="de-AT" smtClean="0"/>
              <a:t>12.01.2024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749CA-5177-439B-A0CA-4CBD9A1C73EE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67388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B4F83-823C-4F2B-8BBA-931EE59B539F}" type="datetimeFigureOut">
              <a:rPr lang="de-AT" smtClean="0"/>
              <a:t>12.01.2024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749CA-5177-439B-A0CA-4CBD9A1C73EE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26532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B4F83-823C-4F2B-8BBA-931EE59B539F}" type="datetimeFigureOut">
              <a:rPr lang="de-AT" smtClean="0"/>
              <a:t>12.01.2024</a:t>
            </a:fld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749CA-5177-439B-A0CA-4CBD9A1C73EE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27183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B4F83-823C-4F2B-8BBA-931EE59B539F}" type="datetimeFigureOut">
              <a:rPr lang="de-AT" smtClean="0"/>
              <a:t>12.01.2024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749CA-5177-439B-A0CA-4CBD9A1C73EE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87991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B4F83-823C-4F2B-8BBA-931EE59B539F}" type="datetimeFigureOut">
              <a:rPr lang="de-AT" smtClean="0"/>
              <a:t>12.01.2024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749CA-5177-439B-A0CA-4CBD9A1C73EE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35333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90000"/>
              </a:schemeClr>
            </a:gs>
            <a:gs pos="59000">
              <a:schemeClr val="bg1">
                <a:lumMod val="95000"/>
              </a:schemeClr>
            </a:gs>
            <a:gs pos="100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7B4F83-823C-4F2B-8BBA-931EE59B539F}" type="datetimeFigureOut">
              <a:rPr lang="de-AT" smtClean="0"/>
              <a:t>12.01.2024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A749CA-5177-439B-A0CA-4CBD9A1C73EE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86682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0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Q70KPaTlp4g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tatic.spektrum.de/fm/1027/f2000/Vega_Spectrum.jpg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gif"/><Relationship Id="rId5" Type="http://schemas.openxmlformats.org/officeDocument/2006/relationships/image" Target="../media/image9.gif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amagnets.com/wp-content/uploads/2022/06/que-es-la-espectroscop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92696"/>
            <a:ext cx="8475712" cy="5297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1691680" y="3933056"/>
            <a:ext cx="4172617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800" dirty="0" smtClean="0">
                <a:solidFill>
                  <a:schemeClr val="bg1">
                    <a:lumMod val="75000"/>
                  </a:schemeClr>
                </a:solidFill>
              </a:rPr>
              <a:t>Fachbereich Spektroskopie:</a:t>
            </a:r>
          </a:p>
          <a:p>
            <a:r>
              <a:rPr lang="de-AT" sz="2800" dirty="0" smtClean="0">
                <a:solidFill>
                  <a:schemeClr val="bg1">
                    <a:lumMod val="75000"/>
                  </a:schemeClr>
                </a:solidFill>
              </a:rPr>
              <a:t>Erich Schubert</a:t>
            </a:r>
          </a:p>
          <a:p>
            <a:r>
              <a:rPr lang="de-AT" sz="2800" dirty="0" smtClean="0">
                <a:solidFill>
                  <a:schemeClr val="bg1">
                    <a:lumMod val="75000"/>
                  </a:schemeClr>
                </a:solidFill>
              </a:rPr>
              <a:t>Stefan Egermann</a:t>
            </a:r>
          </a:p>
          <a:p>
            <a:endParaRPr lang="de-AT" sz="28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2354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dirty="0" smtClean="0"/>
              <a:t>Wie entstehen die Linien?</a:t>
            </a:r>
            <a:endParaRPr lang="de-AT" dirty="0"/>
          </a:p>
        </p:txBody>
      </p:sp>
      <p:sp>
        <p:nvSpPr>
          <p:cNvPr id="31" name="Textfeld 30"/>
          <p:cNvSpPr txBox="1"/>
          <p:nvPr/>
        </p:nvSpPr>
        <p:spPr>
          <a:xfrm>
            <a:off x="467544" y="4581128"/>
            <a:ext cx="842493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sz="1600" dirty="0" smtClean="0"/>
              <a:t>Ein Elektron kann „angeregt“ werden und auf eine höhere Schale springen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sz="1600" dirty="0" smtClean="0"/>
              <a:t>Das ist ein instabiler Zustand. Das niedrigere Energieniveau wird „gesucht“.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sz="1600" dirty="0" smtClean="0"/>
              <a:t>Wird ein Elektron durch ein Photon angeregt und springt auf eine höhere Schale, dann ist dieses Photon für das Messgerät „verloren“, man sieht bei dieser Wellenlänge als nichts (=</a:t>
            </a:r>
            <a:r>
              <a:rPr lang="de-AT" sz="1600" b="1" dirty="0" smtClean="0"/>
              <a:t>Absorptionsspektrum</a:t>
            </a:r>
            <a:r>
              <a:rPr lang="de-AT" sz="1600" dirty="0" smtClean="0"/>
              <a:t>).</a:t>
            </a:r>
            <a:endParaRPr lang="de-AT" sz="1600" strike="sngStrik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sz="1600" dirty="0" smtClean="0"/>
              <a:t>Wenn Elektron auf ein niedrigeres Niveau „springt“ wird Energie in genau definierten „Portionen“ abgegeben und zwar in Form von Photonen. Das Atom beginnt in genau dieser Wellenlänge zu „leuchten“ (= </a:t>
            </a:r>
            <a:r>
              <a:rPr lang="de-AT" sz="1600" b="1" dirty="0" smtClean="0"/>
              <a:t>Emissionsspektrum</a:t>
            </a:r>
            <a:r>
              <a:rPr lang="de-AT" sz="1600" dirty="0" smtClean="0"/>
              <a:t>)</a:t>
            </a:r>
          </a:p>
        </p:txBody>
      </p:sp>
      <p:grpSp>
        <p:nvGrpSpPr>
          <p:cNvPr id="3" name="Gruppieren 2"/>
          <p:cNvGrpSpPr/>
          <p:nvPr/>
        </p:nvGrpSpPr>
        <p:grpSpPr>
          <a:xfrm>
            <a:off x="1309287" y="2060848"/>
            <a:ext cx="2038577" cy="2016008"/>
            <a:chOff x="251520" y="2060848"/>
            <a:chExt cx="2038577" cy="2016008"/>
          </a:xfrm>
        </p:grpSpPr>
        <p:grpSp>
          <p:nvGrpSpPr>
            <p:cNvPr id="7" name="Gruppieren 6"/>
            <p:cNvGrpSpPr/>
            <p:nvPr/>
          </p:nvGrpSpPr>
          <p:grpSpPr>
            <a:xfrm>
              <a:off x="345881" y="2132856"/>
              <a:ext cx="1944216" cy="1944000"/>
              <a:chOff x="943116" y="2861320"/>
              <a:chExt cx="1260000" cy="1260000"/>
            </a:xfrm>
          </p:grpSpPr>
          <p:sp>
            <p:nvSpPr>
              <p:cNvPr id="4" name="Ellipse 3"/>
              <p:cNvSpPr/>
              <p:nvPr/>
            </p:nvSpPr>
            <p:spPr>
              <a:xfrm>
                <a:off x="1303116" y="3212976"/>
                <a:ext cx="540000" cy="5400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  <p:sp>
            <p:nvSpPr>
              <p:cNvPr id="5" name="Ellipse 4"/>
              <p:cNvSpPr/>
              <p:nvPr/>
            </p:nvSpPr>
            <p:spPr>
              <a:xfrm>
                <a:off x="1123116" y="3041320"/>
                <a:ext cx="900000" cy="9000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  <p:sp>
            <p:nvSpPr>
              <p:cNvPr id="6" name="Ellipse 5"/>
              <p:cNvSpPr/>
              <p:nvPr/>
            </p:nvSpPr>
            <p:spPr>
              <a:xfrm>
                <a:off x="943116" y="2861320"/>
                <a:ext cx="1260000" cy="12600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</p:grpSp>
        <p:sp>
          <p:nvSpPr>
            <p:cNvPr id="23" name="Ellipse 22"/>
            <p:cNvSpPr/>
            <p:nvPr/>
          </p:nvSpPr>
          <p:spPr>
            <a:xfrm>
              <a:off x="1169616" y="2966547"/>
              <a:ext cx="108000" cy="10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sz="1100" dirty="0" smtClean="0">
                  <a:solidFill>
                    <a:schemeClr val="accent6">
                      <a:lumMod val="75000"/>
                    </a:schemeClr>
                  </a:solidFill>
                </a:rPr>
                <a:t>p</a:t>
              </a:r>
              <a:endParaRPr lang="de-AT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5" name="Ellipse 24"/>
            <p:cNvSpPr/>
            <p:nvPr/>
          </p:nvSpPr>
          <p:spPr>
            <a:xfrm>
              <a:off x="1305908" y="2978201"/>
              <a:ext cx="108000" cy="10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sz="1100" dirty="0" smtClean="0"/>
                <a:t>n</a:t>
              </a:r>
              <a:endParaRPr lang="de-AT" dirty="0"/>
            </a:p>
          </p:txBody>
        </p:sp>
        <p:sp>
          <p:nvSpPr>
            <p:cNvPr id="27" name="Ellipse 26"/>
            <p:cNvSpPr/>
            <p:nvPr/>
          </p:nvSpPr>
          <p:spPr>
            <a:xfrm>
              <a:off x="1322016" y="3118947"/>
              <a:ext cx="108000" cy="10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sz="1100" dirty="0" smtClean="0">
                  <a:solidFill>
                    <a:schemeClr val="accent6">
                      <a:lumMod val="75000"/>
                    </a:schemeClr>
                  </a:solidFill>
                </a:rPr>
                <a:t>p</a:t>
              </a:r>
              <a:endParaRPr lang="de-AT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8" name="Ellipse 27"/>
            <p:cNvSpPr/>
            <p:nvPr/>
          </p:nvSpPr>
          <p:spPr>
            <a:xfrm>
              <a:off x="1169616" y="3096873"/>
              <a:ext cx="108000" cy="10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sz="1100" dirty="0" smtClean="0"/>
                <a:t>n</a:t>
              </a:r>
              <a:endParaRPr lang="de-AT" dirty="0"/>
            </a:p>
          </p:txBody>
        </p:sp>
        <p:sp>
          <p:nvSpPr>
            <p:cNvPr id="29" name="Ellipse 28"/>
            <p:cNvSpPr/>
            <p:nvPr/>
          </p:nvSpPr>
          <p:spPr>
            <a:xfrm>
              <a:off x="1251908" y="3453374"/>
              <a:ext cx="108000" cy="1080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sz="1100" dirty="0" smtClean="0">
                  <a:solidFill>
                    <a:schemeClr val="tx1"/>
                  </a:solidFill>
                </a:rPr>
                <a:t>e</a:t>
              </a:r>
              <a:endParaRPr lang="de-AT" dirty="0">
                <a:solidFill>
                  <a:schemeClr val="tx1"/>
                </a:solidFill>
              </a:endParaRPr>
            </a:p>
          </p:txBody>
        </p:sp>
        <p:sp>
          <p:nvSpPr>
            <p:cNvPr id="30" name="Ellipse 29"/>
            <p:cNvSpPr/>
            <p:nvPr/>
          </p:nvSpPr>
          <p:spPr>
            <a:xfrm>
              <a:off x="1260338" y="2078856"/>
              <a:ext cx="108000" cy="1080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sz="1100" dirty="0" smtClean="0">
                  <a:solidFill>
                    <a:schemeClr val="tx1"/>
                  </a:solidFill>
                </a:rPr>
                <a:t>e</a:t>
              </a:r>
              <a:endParaRPr lang="de-AT" dirty="0">
                <a:solidFill>
                  <a:schemeClr val="tx1"/>
                </a:solidFill>
              </a:endParaRPr>
            </a:p>
          </p:txBody>
        </p:sp>
        <p:sp>
          <p:nvSpPr>
            <p:cNvPr id="34" name="Textfeld 33"/>
            <p:cNvSpPr txBox="1"/>
            <p:nvPr/>
          </p:nvSpPr>
          <p:spPr>
            <a:xfrm>
              <a:off x="251520" y="2060848"/>
              <a:ext cx="4443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AT" dirty="0" smtClean="0"/>
                <a:t>He</a:t>
              </a:r>
              <a:endParaRPr lang="de-AT" dirty="0"/>
            </a:p>
          </p:txBody>
        </p:sp>
      </p:grpSp>
      <p:grpSp>
        <p:nvGrpSpPr>
          <p:cNvPr id="65" name="Gruppieren 64"/>
          <p:cNvGrpSpPr/>
          <p:nvPr/>
        </p:nvGrpSpPr>
        <p:grpSpPr>
          <a:xfrm>
            <a:off x="4067944" y="1672109"/>
            <a:ext cx="3024016" cy="2696875"/>
            <a:chOff x="3200235" y="1700808"/>
            <a:chExt cx="3820037" cy="2696875"/>
          </a:xfrm>
        </p:grpSpPr>
        <p:grpSp>
          <p:nvGrpSpPr>
            <p:cNvPr id="22" name="Gruppieren 21"/>
            <p:cNvGrpSpPr/>
            <p:nvPr/>
          </p:nvGrpSpPr>
          <p:grpSpPr>
            <a:xfrm>
              <a:off x="3851920" y="2060848"/>
              <a:ext cx="2751688" cy="2262705"/>
              <a:chOff x="3851920" y="2060848"/>
              <a:chExt cx="2751688" cy="2262705"/>
            </a:xfrm>
          </p:grpSpPr>
          <p:cxnSp>
            <p:nvCxnSpPr>
              <p:cNvPr id="9" name="Gerade Verbindung mit Pfeil 8"/>
              <p:cNvCxnSpPr/>
              <p:nvPr/>
            </p:nvCxnSpPr>
            <p:spPr>
              <a:xfrm flipV="1">
                <a:off x="3851920" y="2060848"/>
                <a:ext cx="0" cy="2088232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Gerade Verbindung mit Pfeil 10"/>
              <p:cNvCxnSpPr/>
              <p:nvPr/>
            </p:nvCxnSpPr>
            <p:spPr>
              <a:xfrm>
                <a:off x="3851920" y="4149080"/>
                <a:ext cx="2304256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Gerade Verbindung 12"/>
              <p:cNvCxnSpPr/>
              <p:nvPr/>
            </p:nvCxnSpPr>
            <p:spPr>
              <a:xfrm>
                <a:off x="3851920" y="3356992"/>
                <a:ext cx="2232248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Gerade Verbindung 14"/>
              <p:cNvCxnSpPr/>
              <p:nvPr/>
            </p:nvCxnSpPr>
            <p:spPr>
              <a:xfrm>
                <a:off x="3851920" y="2924944"/>
                <a:ext cx="2232248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Gerade Verbindung 16"/>
              <p:cNvCxnSpPr/>
              <p:nvPr/>
            </p:nvCxnSpPr>
            <p:spPr>
              <a:xfrm>
                <a:off x="3851920" y="2636912"/>
                <a:ext cx="2232248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Textfeld 17"/>
              <p:cNvSpPr txBox="1"/>
              <p:nvPr/>
            </p:nvSpPr>
            <p:spPr>
              <a:xfrm>
                <a:off x="6228184" y="3954221"/>
                <a:ext cx="3754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AT" dirty="0" smtClean="0"/>
                  <a:t>E</a:t>
                </a:r>
                <a:r>
                  <a:rPr lang="de-AT" baseline="-25000" dirty="0" smtClean="0"/>
                  <a:t>1</a:t>
                </a:r>
                <a:endParaRPr lang="de-AT" baseline="-25000" dirty="0"/>
              </a:p>
            </p:txBody>
          </p:sp>
          <p:sp>
            <p:nvSpPr>
              <p:cNvPr id="19" name="Textfeld 18"/>
              <p:cNvSpPr txBox="1"/>
              <p:nvPr/>
            </p:nvSpPr>
            <p:spPr>
              <a:xfrm>
                <a:off x="6228184" y="3203684"/>
                <a:ext cx="3754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AT" dirty="0" smtClean="0"/>
                  <a:t>E</a:t>
                </a:r>
                <a:r>
                  <a:rPr lang="de-AT" baseline="-25000" dirty="0" smtClean="0"/>
                  <a:t>2</a:t>
                </a:r>
                <a:endParaRPr lang="de-AT" baseline="-25000" dirty="0"/>
              </a:p>
            </p:txBody>
          </p:sp>
          <p:sp>
            <p:nvSpPr>
              <p:cNvPr id="20" name="Textfeld 19"/>
              <p:cNvSpPr txBox="1"/>
              <p:nvPr/>
            </p:nvSpPr>
            <p:spPr>
              <a:xfrm>
                <a:off x="6228184" y="2771636"/>
                <a:ext cx="3754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AT" dirty="0" smtClean="0"/>
                  <a:t>E</a:t>
                </a:r>
                <a:r>
                  <a:rPr lang="de-AT" baseline="-25000" dirty="0" smtClean="0"/>
                  <a:t>3</a:t>
                </a:r>
                <a:endParaRPr lang="de-AT" baseline="-25000" dirty="0"/>
              </a:p>
            </p:txBody>
          </p:sp>
          <p:sp>
            <p:nvSpPr>
              <p:cNvPr id="21" name="Textfeld 20"/>
              <p:cNvSpPr txBox="1"/>
              <p:nvPr/>
            </p:nvSpPr>
            <p:spPr>
              <a:xfrm>
                <a:off x="6228184" y="2483604"/>
                <a:ext cx="3754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AT" dirty="0" smtClean="0"/>
                  <a:t>E</a:t>
                </a:r>
                <a:r>
                  <a:rPr lang="de-AT" baseline="-25000" dirty="0" smtClean="0"/>
                  <a:t>4</a:t>
                </a:r>
                <a:endParaRPr lang="de-AT" baseline="-25000" dirty="0"/>
              </a:p>
            </p:txBody>
          </p:sp>
        </p:grpSp>
        <p:sp>
          <p:nvSpPr>
            <p:cNvPr id="32" name="Ellipse 31"/>
            <p:cNvSpPr/>
            <p:nvPr/>
          </p:nvSpPr>
          <p:spPr>
            <a:xfrm>
              <a:off x="4067944" y="4095080"/>
              <a:ext cx="108000" cy="1080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sz="1100" dirty="0" smtClean="0">
                  <a:solidFill>
                    <a:schemeClr val="tx1"/>
                  </a:solidFill>
                </a:rPr>
                <a:t>e</a:t>
              </a:r>
              <a:endParaRPr lang="de-AT" dirty="0">
                <a:solidFill>
                  <a:schemeClr val="tx1"/>
                </a:solidFill>
              </a:endParaRPr>
            </a:p>
          </p:txBody>
        </p:sp>
        <p:sp>
          <p:nvSpPr>
            <p:cNvPr id="33" name="Textfeld 32"/>
            <p:cNvSpPr txBox="1"/>
            <p:nvPr/>
          </p:nvSpPr>
          <p:spPr>
            <a:xfrm>
              <a:off x="3779912" y="4182239"/>
              <a:ext cx="774571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AT" sz="800" dirty="0" smtClean="0"/>
                <a:t>Grundzustand</a:t>
              </a:r>
              <a:endParaRPr lang="de-AT" sz="800" dirty="0"/>
            </a:p>
          </p:txBody>
        </p:sp>
        <p:sp>
          <p:nvSpPr>
            <p:cNvPr id="35" name="Textfeld 34"/>
            <p:cNvSpPr txBox="1"/>
            <p:nvPr/>
          </p:nvSpPr>
          <p:spPr>
            <a:xfrm>
              <a:off x="3200235" y="2105084"/>
              <a:ext cx="49885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AT" sz="800" i="1" dirty="0" smtClean="0"/>
                <a:t>Energie</a:t>
              </a:r>
              <a:endParaRPr lang="de-AT" sz="800" i="1" dirty="0"/>
            </a:p>
          </p:txBody>
        </p:sp>
        <p:sp>
          <p:nvSpPr>
            <p:cNvPr id="36" name="Ellipse 35"/>
            <p:cNvSpPr/>
            <p:nvPr/>
          </p:nvSpPr>
          <p:spPr>
            <a:xfrm>
              <a:off x="4554483" y="2870201"/>
              <a:ext cx="108000" cy="1080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sz="1100" dirty="0" smtClean="0">
                  <a:solidFill>
                    <a:schemeClr val="tx1"/>
                  </a:solidFill>
                </a:rPr>
                <a:t>e</a:t>
              </a:r>
              <a:endParaRPr lang="de-AT" dirty="0">
                <a:solidFill>
                  <a:schemeClr val="tx1"/>
                </a:solidFill>
              </a:endParaRPr>
            </a:p>
          </p:txBody>
        </p:sp>
        <p:sp>
          <p:nvSpPr>
            <p:cNvPr id="37" name="Textfeld 36"/>
            <p:cNvSpPr txBox="1"/>
            <p:nvPr/>
          </p:nvSpPr>
          <p:spPr>
            <a:xfrm>
              <a:off x="4018901" y="2966825"/>
              <a:ext cx="742847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800" dirty="0" smtClean="0"/>
                <a:t>angeregt</a:t>
              </a:r>
              <a:endParaRPr lang="de-AT" sz="800" dirty="0"/>
            </a:p>
          </p:txBody>
        </p:sp>
        <p:sp>
          <p:nvSpPr>
            <p:cNvPr id="47" name="Freihandform 46"/>
            <p:cNvSpPr/>
            <p:nvPr/>
          </p:nvSpPr>
          <p:spPr>
            <a:xfrm>
              <a:off x="4621213" y="2926571"/>
              <a:ext cx="365125" cy="1185054"/>
            </a:xfrm>
            <a:custGeom>
              <a:avLst/>
              <a:gdLst>
                <a:gd name="connsiteX0" fmla="*/ 0 w 365125"/>
                <a:gd name="connsiteY0" fmla="*/ 13479 h 1185054"/>
                <a:gd name="connsiteX1" fmla="*/ 207962 w 365125"/>
                <a:gd name="connsiteY1" fmla="*/ 165879 h 1185054"/>
                <a:gd name="connsiteX2" fmla="*/ 365125 w 365125"/>
                <a:gd name="connsiteY2" fmla="*/ 1185054 h 1185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5125" h="1185054">
                  <a:moveTo>
                    <a:pt x="0" y="13479"/>
                  </a:moveTo>
                  <a:cubicBezTo>
                    <a:pt x="73554" y="-7952"/>
                    <a:pt x="147108" y="-29383"/>
                    <a:pt x="207962" y="165879"/>
                  </a:cubicBezTo>
                  <a:cubicBezTo>
                    <a:pt x="268816" y="361141"/>
                    <a:pt x="316970" y="773097"/>
                    <a:pt x="365125" y="1185054"/>
                  </a:cubicBezTo>
                </a:path>
              </a:pathLst>
            </a:custGeom>
            <a:noFill/>
            <a:ln w="63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>
                <a:noFill/>
              </a:endParaRPr>
            </a:p>
          </p:txBody>
        </p:sp>
        <p:sp>
          <p:nvSpPr>
            <p:cNvPr id="50" name="Freihandform 49"/>
            <p:cNvSpPr/>
            <p:nvPr/>
          </p:nvSpPr>
          <p:spPr>
            <a:xfrm>
              <a:off x="4651375" y="2907678"/>
              <a:ext cx="341313" cy="426072"/>
            </a:xfrm>
            <a:custGeom>
              <a:avLst/>
              <a:gdLst>
                <a:gd name="connsiteX0" fmla="*/ 0 w 341313"/>
                <a:gd name="connsiteY0" fmla="*/ 14910 h 426072"/>
                <a:gd name="connsiteX1" fmla="*/ 228600 w 341313"/>
                <a:gd name="connsiteY1" fmla="*/ 49835 h 426072"/>
                <a:gd name="connsiteX2" fmla="*/ 341313 w 341313"/>
                <a:gd name="connsiteY2" fmla="*/ 426072 h 426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1313" h="426072">
                  <a:moveTo>
                    <a:pt x="0" y="14910"/>
                  </a:moveTo>
                  <a:cubicBezTo>
                    <a:pt x="85857" y="-1891"/>
                    <a:pt x="171715" y="-18692"/>
                    <a:pt x="228600" y="49835"/>
                  </a:cubicBezTo>
                  <a:cubicBezTo>
                    <a:pt x="285485" y="118362"/>
                    <a:pt x="313399" y="272217"/>
                    <a:pt x="341313" y="426072"/>
                  </a:cubicBezTo>
                </a:path>
              </a:pathLst>
            </a:custGeom>
            <a:noFill/>
            <a:ln w="63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9" name="Freihandform 58"/>
            <p:cNvSpPr/>
            <p:nvPr/>
          </p:nvSpPr>
          <p:spPr>
            <a:xfrm rot="19618958">
              <a:off x="4968043" y="3021727"/>
              <a:ext cx="360040" cy="143440"/>
            </a:xfrm>
            <a:custGeom>
              <a:avLst/>
              <a:gdLst>
                <a:gd name="connsiteX0" fmla="*/ 0 w 1970147"/>
                <a:gd name="connsiteY0" fmla="*/ 169886 h 746167"/>
                <a:gd name="connsiteX1" fmla="*/ 263525 w 1970147"/>
                <a:gd name="connsiteY1" fmla="*/ 195286 h 746167"/>
                <a:gd name="connsiteX2" fmla="*/ 298450 w 1970147"/>
                <a:gd name="connsiteY2" fmla="*/ 585811 h 746167"/>
                <a:gd name="connsiteX3" fmla="*/ 374650 w 1970147"/>
                <a:gd name="connsiteY3" fmla="*/ 677886 h 746167"/>
                <a:gd name="connsiteX4" fmla="*/ 596900 w 1970147"/>
                <a:gd name="connsiteY4" fmla="*/ 588986 h 746167"/>
                <a:gd name="connsiteX5" fmla="*/ 568325 w 1970147"/>
                <a:gd name="connsiteY5" fmla="*/ 195286 h 746167"/>
                <a:gd name="connsiteX6" fmla="*/ 831850 w 1970147"/>
                <a:gd name="connsiteY6" fmla="*/ 122261 h 746167"/>
                <a:gd name="connsiteX7" fmla="*/ 927100 w 1970147"/>
                <a:gd name="connsiteY7" fmla="*/ 433411 h 746167"/>
                <a:gd name="connsiteX8" fmla="*/ 962025 w 1970147"/>
                <a:gd name="connsiteY8" fmla="*/ 709636 h 746167"/>
                <a:gd name="connsiteX9" fmla="*/ 1219200 w 1970147"/>
                <a:gd name="connsiteY9" fmla="*/ 601686 h 746167"/>
                <a:gd name="connsiteX10" fmla="*/ 1206500 w 1970147"/>
                <a:gd name="connsiteY10" fmla="*/ 277836 h 746167"/>
                <a:gd name="connsiteX11" fmla="*/ 1212850 w 1970147"/>
                <a:gd name="connsiteY11" fmla="*/ 96861 h 746167"/>
                <a:gd name="connsiteX12" fmla="*/ 1504950 w 1970147"/>
                <a:gd name="connsiteY12" fmla="*/ 65111 h 746167"/>
                <a:gd name="connsiteX13" fmla="*/ 1622425 w 1970147"/>
                <a:gd name="connsiteY13" fmla="*/ 369911 h 746167"/>
                <a:gd name="connsiteX14" fmla="*/ 1603375 w 1970147"/>
                <a:gd name="connsiteY14" fmla="*/ 690586 h 746167"/>
                <a:gd name="connsiteX15" fmla="*/ 1809750 w 1970147"/>
                <a:gd name="connsiteY15" fmla="*/ 693761 h 746167"/>
                <a:gd name="connsiteX16" fmla="*/ 1841500 w 1970147"/>
                <a:gd name="connsiteY16" fmla="*/ 166711 h 746167"/>
                <a:gd name="connsiteX17" fmla="*/ 1851025 w 1970147"/>
                <a:gd name="connsiteY17" fmla="*/ 4786 h 746167"/>
                <a:gd name="connsiteX18" fmla="*/ 1962150 w 1970147"/>
                <a:gd name="connsiteY18" fmla="*/ 42886 h 746167"/>
                <a:gd name="connsiteX19" fmla="*/ 1952625 w 1970147"/>
                <a:gd name="connsiteY19" fmla="*/ 42886 h 746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970147" h="746167">
                  <a:moveTo>
                    <a:pt x="0" y="169886"/>
                  </a:moveTo>
                  <a:cubicBezTo>
                    <a:pt x="106891" y="147925"/>
                    <a:pt x="213783" y="125965"/>
                    <a:pt x="263525" y="195286"/>
                  </a:cubicBezTo>
                  <a:cubicBezTo>
                    <a:pt x="313267" y="264607"/>
                    <a:pt x="279929" y="505378"/>
                    <a:pt x="298450" y="585811"/>
                  </a:cubicBezTo>
                  <a:cubicBezTo>
                    <a:pt x="316971" y="666244"/>
                    <a:pt x="324908" y="677357"/>
                    <a:pt x="374650" y="677886"/>
                  </a:cubicBezTo>
                  <a:cubicBezTo>
                    <a:pt x="424392" y="678415"/>
                    <a:pt x="564621" y="669419"/>
                    <a:pt x="596900" y="588986"/>
                  </a:cubicBezTo>
                  <a:cubicBezTo>
                    <a:pt x="629179" y="508553"/>
                    <a:pt x="529167" y="273073"/>
                    <a:pt x="568325" y="195286"/>
                  </a:cubicBezTo>
                  <a:cubicBezTo>
                    <a:pt x="607483" y="117499"/>
                    <a:pt x="772054" y="82573"/>
                    <a:pt x="831850" y="122261"/>
                  </a:cubicBezTo>
                  <a:cubicBezTo>
                    <a:pt x="891646" y="161949"/>
                    <a:pt x="905404" y="335515"/>
                    <a:pt x="927100" y="433411"/>
                  </a:cubicBezTo>
                  <a:cubicBezTo>
                    <a:pt x="948796" y="531307"/>
                    <a:pt x="913342" y="681590"/>
                    <a:pt x="962025" y="709636"/>
                  </a:cubicBezTo>
                  <a:cubicBezTo>
                    <a:pt x="1010708" y="737682"/>
                    <a:pt x="1178454" y="673653"/>
                    <a:pt x="1219200" y="601686"/>
                  </a:cubicBezTo>
                  <a:cubicBezTo>
                    <a:pt x="1259946" y="529719"/>
                    <a:pt x="1207558" y="361973"/>
                    <a:pt x="1206500" y="277836"/>
                  </a:cubicBezTo>
                  <a:cubicBezTo>
                    <a:pt x="1205442" y="193699"/>
                    <a:pt x="1163108" y="132315"/>
                    <a:pt x="1212850" y="96861"/>
                  </a:cubicBezTo>
                  <a:cubicBezTo>
                    <a:pt x="1262592" y="61407"/>
                    <a:pt x="1436688" y="19603"/>
                    <a:pt x="1504950" y="65111"/>
                  </a:cubicBezTo>
                  <a:cubicBezTo>
                    <a:pt x="1573213" y="110619"/>
                    <a:pt x="1606021" y="265665"/>
                    <a:pt x="1622425" y="369911"/>
                  </a:cubicBezTo>
                  <a:cubicBezTo>
                    <a:pt x="1638829" y="474157"/>
                    <a:pt x="1572154" y="636611"/>
                    <a:pt x="1603375" y="690586"/>
                  </a:cubicBezTo>
                  <a:cubicBezTo>
                    <a:pt x="1634596" y="744561"/>
                    <a:pt x="1770063" y="781073"/>
                    <a:pt x="1809750" y="693761"/>
                  </a:cubicBezTo>
                  <a:cubicBezTo>
                    <a:pt x="1849437" y="606449"/>
                    <a:pt x="1834621" y="281540"/>
                    <a:pt x="1841500" y="166711"/>
                  </a:cubicBezTo>
                  <a:cubicBezTo>
                    <a:pt x="1848379" y="51882"/>
                    <a:pt x="1830917" y="25423"/>
                    <a:pt x="1851025" y="4786"/>
                  </a:cubicBezTo>
                  <a:cubicBezTo>
                    <a:pt x="1871133" y="-15851"/>
                    <a:pt x="1945217" y="36536"/>
                    <a:pt x="1962150" y="42886"/>
                  </a:cubicBezTo>
                  <a:cubicBezTo>
                    <a:pt x="1979083" y="49236"/>
                    <a:pt x="1965854" y="46061"/>
                    <a:pt x="1952625" y="42886"/>
                  </a:cubicBezTo>
                </a:path>
              </a:pathLst>
            </a:custGeom>
            <a:noFill/>
            <a:ln w="31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1" name="Textfeld 60"/>
            <p:cNvSpPr txBox="1"/>
            <p:nvPr/>
          </p:nvSpPr>
          <p:spPr>
            <a:xfrm>
              <a:off x="5348378" y="2989242"/>
              <a:ext cx="158417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900" dirty="0" err="1" smtClean="0"/>
                <a:t>E</a:t>
              </a:r>
              <a:r>
                <a:rPr lang="de-AT" sz="900" baseline="-25000" dirty="0" err="1" smtClean="0"/>
                <a:t>p</a:t>
              </a:r>
              <a:r>
                <a:rPr lang="de-AT" sz="900" dirty="0" smtClean="0"/>
                <a:t>=</a:t>
              </a:r>
              <a:r>
                <a:rPr lang="el-GR" sz="900" dirty="0" smtClean="0">
                  <a:latin typeface="Times New Roman"/>
                  <a:cs typeface="Times New Roman"/>
                </a:rPr>
                <a:t>Δ</a:t>
              </a:r>
              <a:r>
                <a:rPr lang="de-AT" sz="900" dirty="0" smtClean="0">
                  <a:latin typeface="Times New Roman"/>
                  <a:cs typeface="Times New Roman"/>
                </a:rPr>
                <a:t>E</a:t>
              </a:r>
              <a:r>
                <a:rPr lang="de-AT" sz="900" baseline="-25000" dirty="0" smtClean="0">
                  <a:latin typeface="Times New Roman"/>
                  <a:cs typeface="Times New Roman"/>
                </a:rPr>
                <a:t>3,2</a:t>
              </a:r>
              <a:r>
                <a:rPr lang="de-AT" sz="900" dirty="0" smtClean="0">
                  <a:latin typeface="Times New Roman"/>
                  <a:cs typeface="Times New Roman"/>
                </a:rPr>
                <a:t>=E</a:t>
              </a:r>
              <a:r>
                <a:rPr lang="de-AT" sz="900" baseline="-25000" dirty="0" smtClean="0">
                  <a:latin typeface="Times New Roman"/>
                  <a:cs typeface="Times New Roman"/>
                </a:rPr>
                <a:t>3</a:t>
              </a:r>
              <a:r>
                <a:rPr lang="de-AT" sz="900" dirty="0" smtClean="0">
                  <a:latin typeface="Times New Roman"/>
                  <a:cs typeface="Times New Roman"/>
                </a:rPr>
                <a:t>-E</a:t>
              </a:r>
              <a:r>
                <a:rPr lang="de-AT" sz="900" baseline="-25000" dirty="0" smtClean="0">
                  <a:latin typeface="Times New Roman"/>
                  <a:cs typeface="Times New Roman"/>
                </a:rPr>
                <a:t>2</a:t>
              </a:r>
              <a:endParaRPr lang="de-AT" sz="900" baseline="-25000" dirty="0"/>
            </a:p>
          </p:txBody>
        </p:sp>
        <p:sp>
          <p:nvSpPr>
            <p:cNvPr id="62" name="Freihandform 61"/>
            <p:cNvSpPr/>
            <p:nvPr/>
          </p:nvSpPr>
          <p:spPr>
            <a:xfrm rot="19618958">
              <a:off x="5002694" y="3659525"/>
              <a:ext cx="360040" cy="143440"/>
            </a:xfrm>
            <a:custGeom>
              <a:avLst/>
              <a:gdLst>
                <a:gd name="connsiteX0" fmla="*/ 0 w 1970147"/>
                <a:gd name="connsiteY0" fmla="*/ 169886 h 746167"/>
                <a:gd name="connsiteX1" fmla="*/ 263525 w 1970147"/>
                <a:gd name="connsiteY1" fmla="*/ 195286 h 746167"/>
                <a:gd name="connsiteX2" fmla="*/ 298450 w 1970147"/>
                <a:gd name="connsiteY2" fmla="*/ 585811 h 746167"/>
                <a:gd name="connsiteX3" fmla="*/ 374650 w 1970147"/>
                <a:gd name="connsiteY3" fmla="*/ 677886 h 746167"/>
                <a:gd name="connsiteX4" fmla="*/ 596900 w 1970147"/>
                <a:gd name="connsiteY4" fmla="*/ 588986 h 746167"/>
                <a:gd name="connsiteX5" fmla="*/ 568325 w 1970147"/>
                <a:gd name="connsiteY5" fmla="*/ 195286 h 746167"/>
                <a:gd name="connsiteX6" fmla="*/ 831850 w 1970147"/>
                <a:gd name="connsiteY6" fmla="*/ 122261 h 746167"/>
                <a:gd name="connsiteX7" fmla="*/ 927100 w 1970147"/>
                <a:gd name="connsiteY7" fmla="*/ 433411 h 746167"/>
                <a:gd name="connsiteX8" fmla="*/ 962025 w 1970147"/>
                <a:gd name="connsiteY8" fmla="*/ 709636 h 746167"/>
                <a:gd name="connsiteX9" fmla="*/ 1219200 w 1970147"/>
                <a:gd name="connsiteY9" fmla="*/ 601686 h 746167"/>
                <a:gd name="connsiteX10" fmla="*/ 1206500 w 1970147"/>
                <a:gd name="connsiteY10" fmla="*/ 277836 h 746167"/>
                <a:gd name="connsiteX11" fmla="*/ 1212850 w 1970147"/>
                <a:gd name="connsiteY11" fmla="*/ 96861 h 746167"/>
                <a:gd name="connsiteX12" fmla="*/ 1504950 w 1970147"/>
                <a:gd name="connsiteY12" fmla="*/ 65111 h 746167"/>
                <a:gd name="connsiteX13" fmla="*/ 1622425 w 1970147"/>
                <a:gd name="connsiteY13" fmla="*/ 369911 h 746167"/>
                <a:gd name="connsiteX14" fmla="*/ 1603375 w 1970147"/>
                <a:gd name="connsiteY14" fmla="*/ 690586 h 746167"/>
                <a:gd name="connsiteX15" fmla="*/ 1809750 w 1970147"/>
                <a:gd name="connsiteY15" fmla="*/ 693761 h 746167"/>
                <a:gd name="connsiteX16" fmla="*/ 1841500 w 1970147"/>
                <a:gd name="connsiteY16" fmla="*/ 166711 h 746167"/>
                <a:gd name="connsiteX17" fmla="*/ 1851025 w 1970147"/>
                <a:gd name="connsiteY17" fmla="*/ 4786 h 746167"/>
                <a:gd name="connsiteX18" fmla="*/ 1962150 w 1970147"/>
                <a:gd name="connsiteY18" fmla="*/ 42886 h 746167"/>
                <a:gd name="connsiteX19" fmla="*/ 1952625 w 1970147"/>
                <a:gd name="connsiteY19" fmla="*/ 42886 h 746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970147" h="746167">
                  <a:moveTo>
                    <a:pt x="0" y="169886"/>
                  </a:moveTo>
                  <a:cubicBezTo>
                    <a:pt x="106891" y="147925"/>
                    <a:pt x="213783" y="125965"/>
                    <a:pt x="263525" y="195286"/>
                  </a:cubicBezTo>
                  <a:cubicBezTo>
                    <a:pt x="313267" y="264607"/>
                    <a:pt x="279929" y="505378"/>
                    <a:pt x="298450" y="585811"/>
                  </a:cubicBezTo>
                  <a:cubicBezTo>
                    <a:pt x="316971" y="666244"/>
                    <a:pt x="324908" y="677357"/>
                    <a:pt x="374650" y="677886"/>
                  </a:cubicBezTo>
                  <a:cubicBezTo>
                    <a:pt x="424392" y="678415"/>
                    <a:pt x="564621" y="669419"/>
                    <a:pt x="596900" y="588986"/>
                  </a:cubicBezTo>
                  <a:cubicBezTo>
                    <a:pt x="629179" y="508553"/>
                    <a:pt x="529167" y="273073"/>
                    <a:pt x="568325" y="195286"/>
                  </a:cubicBezTo>
                  <a:cubicBezTo>
                    <a:pt x="607483" y="117499"/>
                    <a:pt x="772054" y="82573"/>
                    <a:pt x="831850" y="122261"/>
                  </a:cubicBezTo>
                  <a:cubicBezTo>
                    <a:pt x="891646" y="161949"/>
                    <a:pt x="905404" y="335515"/>
                    <a:pt x="927100" y="433411"/>
                  </a:cubicBezTo>
                  <a:cubicBezTo>
                    <a:pt x="948796" y="531307"/>
                    <a:pt x="913342" y="681590"/>
                    <a:pt x="962025" y="709636"/>
                  </a:cubicBezTo>
                  <a:cubicBezTo>
                    <a:pt x="1010708" y="737682"/>
                    <a:pt x="1178454" y="673653"/>
                    <a:pt x="1219200" y="601686"/>
                  </a:cubicBezTo>
                  <a:cubicBezTo>
                    <a:pt x="1259946" y="529719"/>
                    <a:pt x="1207558" y="361973"/>
                    <a:pt x="1206500" y="277836"/>
                  </a:cubicBezTo>
                  <a:cubicBezTo>
                    <a:pt x="1205442" y="193699"/>
                    <a:pt x="1163108" y="132315"/>
                    <a:pt x="1212850" y="96861"/>
                  </a:cubicBezTo>
                  <a:cubicBezTo>
                    <a:pt x="1262592" y="61407"/>
                    <a:pt x="1436688" y="19603"/>
                    <a:pt x="1504950" y="65111"/>
                  </a:cubicBezTo>
                  <a:cubicBezTo>
                    <a:pt x="1573213" y="110619"/>
                    <a:pt x="1606021" y="265665"/>
                    <a:pt x="1622425" y="369911"/>
                  </a:cubicBezTo>
                  <a:cubicBezTo>
                    <a:pt x="1638829" y="474157"/>
                    <a:pt x="1572154" y="636611"/>
                    <a:pt x="1603375" y="690586"/>
                  </a:cubicBezTo>
                  <a:cubicBezTo>
                    <a:pt x="1634596" y="744561"/>
                    <a:pt x="1770063" y="781073"/>
                    <a:pt x="1809750" y="693761"/>
                  </a:cubicBezTo>
                  <a:cubicBezTo>
                    <a:pt x="1849437" y="606449"/>
                    <a:pt x="1834621" y="281540"/>
                    <a:pt x="1841500" y="166711"/>
                  </a:cubicBezTo>
                  <a:cubicBezTo>
                    <a:pt x="1848379" y="51882"/>
                    <a:pt x="1830917" y="25423"/>
                    <a:pt x="1851025" y="4786"/>
                  </a:cubicBezTo>
                  <a:cubicBezTo>
                    <a:pt x="1871133" y="-15851"/>
                    <a:pt x="1945217" y="36536"/>
                    <a:pt x="1962150" y="42886"/>
                  </a:cubicBezTo>
                  <a:cubicBezTo>
                    <a:pt x="1979083" y="49236"/>
                    <a:pt x="1965854" y="46061"/>
                    <a:pt x="1952625" y="42886"/>
                  </a:cubicBezTo>
                </a:path>
              </a:pathLst>
            </a:custGeom>
            <a:noFill/>
            <a:ln w="31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Textfeld 62"/>
            <p:cNvSpPr txBox="1"/>
            <p:nvPr/>
          </p:nvSpPr>
          <p:spPr>
            <a:xfrm>
              <a:off x="5436096" y="3627865"/>
              <a:ext cx="158417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900" dirty="0" err="1" smtClean="0"/>
                <a:t>E</a:t>
              </a:r>
              <a:r>
                <a:rPr lang="de-AT" sz="900" baseline="-25000" dirty="0" err="1" smtClean="0"/>
                <a:t>p</a:t>
              </a:r>
              <a:r>
                <a:rPr lang="de-AT" sz="900" dirty="0" smtClean="0"/>
                <a:t>=</a:t>
              </a:r>
              <a:r>
                <a:rPr lang="el-GR" sz="900" dirty="0" smtClean="0">
                  <a:latin typeface="Times New Roman"/>
                  <a:cs typeface="Times New Roman"/>
                </a:rPr>
                <a:t>Δ</a:t>
              </a:r>
              <a:r>
                <a:rPr lang="de-AT" sz="900" dirty="0" smtClean="0">
                  <a:latin typeface="Times New Roman"/>
                  <a:cs typeface="Times New Roman"/>
                </a:rPr>
                <a:t>E</a:t>
              </a:r>
              <a:r>
                <a:rPr lang="de-AT" sz="900" baseline="-25000" dirty="0" smtClean="0">
                  <a:latin typeface="Times New Roman"/>
                  <a:cs typeface="Times New Roman"/>
                </a:rPr>
                <a:t>3,1</a:t>
              </a:r>
              <a:r>
                <a:rPr lang="de-AT" sz="900" dirty="0" smtClean="0">
                  <a:latin typeface="Times New Roman"/>
                  <a:cs typeface="Times New Roman"/>
                </a:rPr>
                <a:t>=E</a:t>
              </a:r>
              <a:r>
                <a:rPr lang="de-AT" sz="900" baseline="-25000" dirty="0" smtClean="0">
                  <a:latin typeface="Times New Roman"/>
                  <a:cs typeface="Times New Roman"/>
                </a:rPr>
                <a:t>3</a:t>
              </a:r>
              <a:r>
                <a:rPr lang="de-AT" sz="900" dirty="0" smtClean="0">
                  <a:latin typeface="Times New Roman"/>
                  <a:cs typeface="Times New Roman"/>
                </a:rPr>
                <a:t>-E</a:t>
              </a:r>
              <a:r>
                <a:rPr lang="de-AT" sz="900" baseline="-25000" dirty="0" smtClean="0">
                  <a:latin typeface="Times New Roman"/>
                  <a:cs typeface="Times New Roman"/>
                </a:rPr>
                <a:t>1</a:t>
              </a:r>
              <a:endParaRPr lang="de-AT" sz="900" baseline="-25000" dirty="0"/>
            </a:p>
          </p:txBody>
        </p:sp>
        <p:sp>
          <p:nvSpPr>
            <p:cNvPr id="64" name="Textfeld 63"/>
            <p:cNvSpPr txBox="1"/>
            <p:nvPr/>
          </p:nvSpPr>
          <p:spPr>
            <a:xfrm>
              <a:off x="4596529" y="1700808"/>
              <a:ext cx="699019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AT" sz="800" dirty="0" smtClean="0"/>
                <a:t>Emission</a:t>
              </a:r>
              <a:endParaRPr lang="de-AT" sz="800" dirty="0"/>
            </a:p>
          </p:txBody>
        </p:sp>
      </p:grpSp>
      <p:cxnSp>
        <p:nvCxnSpPr>
          <p:cNvPr id="10" name="Gerade Verbindung mit Pfeil 9"/>
          <p:cNvCxnSpPr>
            <a:stCxn id="4" idx="0"/>
          </p:cNvCxnSpPr>
          <p:nvPr/>
        </p:nvCxnSpPr>
        <p:spPr>
          <a:xfrm flipV="1">
            <a:off x="2375756" y="2245514"/>
            <a:ext cx="4027" cy="4298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2598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3000"/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Was kann man messen?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/>
          <a:lstStyle/>
          <a:p>
            <a:r>
              <a:rPr lang="de-AT" dirty="0" smtClean="0"/>
              <a:t>Chemische Zusammensetzung</a:t>
            </a:r>
          </a:p>
          <a:p>
            <a:r>
              <a:rPr lang="de-AT" dirty="0" smtClean="0"/>
              <a:t>Temperatur</a:t>
            </a:r>
          </a:p>
          <a:p>
            <a:r>
              <a:rPr lang="de-AT" dirty="0" smtClean="0"/>
              <a:t>Kosmologische Rotverschiebung, Dopplereffekt</a:t>
            </a:r>
          </a:p>
          <a:p>
            <a:r>
              <a:rPr lang="de-AT" dirty="0" smtClean="0"/>
              <a:t>Gravitation</a:t>
            </a:r>
          </a:p>
          <a:p>
            <a:r>
              <a:rPr lang="de-AT" dirty="0" smtClean="0"/>
              <a:t>Magnetfelder</a:t>
            </a:r>
          </a:p>
          <a:p>
            <a:r>
              <a:rPr lang="de-AT" dirty="0" smtClean="0"/>
              <a:t>….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918375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Chemische Zusammensetzung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de-AT" dirty="0" smtClean="0"/>
              <a:t>Wellenlängen der einzelnen Elemente sind bekannt (Fraunhofer Linien, Bunsenbrenner)</a:t>
            </a:r>
          </a:p>
          <a:p>
            <a:pPr marL="0" indent="0">
              <a:buNone/>
            </a:pPr>
            <a:r>
              <a:rPr lang="de-AT" dirty="0" smtClean="0"/>
              <a:t> </a:t>
            </a:r>
            <a:endParaRPr lang="de-AT" dirty="0"/>
          </a:p>
        </p:txBody>
      </p:sp>
      <p:pic>
        <p:nvPicPr>
          <p:cNvPr id="1028" name="Picture 4" descr="http://www.astrosurf.com/buil/us/vatlas/vega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492896"/>
            <a:ext cx="5688632" cy="3974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hteck 4"/>
          <p:cNvSpPr/>
          <p:nvPr/>
        </p:nvSpPr>
        <p:spPr>
          <a:xfrm>
            <a:off x="0" y="6671550"/>
            <a:ext cx="4572000" cy="20005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AT" sz="700" dirty="0"/>
              <a:t>http://www.astrosurf.com/buil/us/vatlas/vega3.gif</a:t>
            </a:r>
          </a:p>
        </p:txBody>
      </p:sp>
      <p:sp>
        <p:nvSpPr>
          <p:cNvPr id="8" name="Rechteck 7"/>
          <p:cNvSpPr/>
          <p:nvPr/>
        </p:nvSpPr>
        <p:spPr>
          <a:xfrm>
            <a:off x="6012160" y="2852936"/>
            <a:ext cx="522205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700" dirty="0" smtClean="0">
                <a:latin typeface="Times New Roman"/>
                <a:cs typeface="Times New Roman"/>
              </a:rPr>
              <a:t>α</a:t>
            </a:r>
            <a:r>
              <a:rPr lang="de-AT" sz="700" dirty="0" smtClean="0">
                <a:latin typeface="Times New Roman"/>
                <a:cs typeface="Times New Roman"/>
              </a:rPr>
              <a:t>-</a:t>
            </a:r>
            <a:r>
              <a:rPr lang="de-AT" sz="700" dirty="0" err="1" smtClean="0">
                <a:latin typeface="Times New Roman"/>
                <a:cs typeface="Times New Roman"/>
              </a:rPr>
              <a:t>Lyrae</a:t>
            </a:r>
            <a:endParaRPr lang="de-AT" sz="700" dirty="0"/>
          </a:p>
        </p:txBody>
      </p:sp>
    </p:spTree>
    <p:extLst>
      <p:ext uri="{BB962C8B-B14F-4D97-AF65-F5344CB8AC3E}">
        <p14:creationId xmlns:p14="http://schemas.microsoft.com/office/powerpoint/2010/main" val="342166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Bestimmung Temperatur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84352" y="1340768"/>
            <a:ext cx="8408128" cy="1612776"/>
          </a:xfrm>
        </p:spPr>
        <p:txBody>
          <a:bodyPr>
            <a:normAutofit fontScale="55000" lnSpcReduction="20000"/>
          </a:bodyPr>
          <a:lstStyle/>
          <a:p>
            <a:r>
              <a:rPr lang="de-AT" dirty="0" smtClean="0"/>
              <a:t>Temperatur bei bestimmten Wellenlängen eines Schwarzkörpers ist bekannt, je kleiner die </a:t>
            </a:r>
            <a:r>
              <a:rPr lang="de-AT" dirty="0" smtClean="0"/>
              <a:t>Wellenlänge das Maximums, </a:t>
            </a:r>
            <a:r>
              <a:rPr lang="de-AT" dirty="0" smtClean="0"/>
              <a:t>desto heißer ist der Körper </a:t>
            </a:r>
            <a:r>
              <a:rPr lang="de-AT" dirty="0" smtClean="0"/>
              <a:t>(</a:t>
            </a:r>
            <a:r>
              <a:rPr lang="de-AT" dirty="0" err="1"/>
              <a:t>W</a:t>
            </a:r>
            <a:r>
              <a:rPr lang="de-AT" dirty="0" err="1" smtClean="0"/>
              <a:t>iensches</a:t>
            </a:r>
            <a:r>
              <a:rPr lang="de-AT" dirty="0" smtClean="0"/>
              <a:t> </a:t>
            </a:r>
            <a:r>
              <a:rPr lang="de-AT" dirty="0" smtClean="0"/>
              <a:t>Verschiebungsgesetz) </a:t>
            </a:r>
          </a:p>
          <a:p>
            <a:r>
              <a:rPr lang="de-AT" dirty="0" smtClean="0"/>
              <a:t>Messung bei welchem </a:t>
            </a:r>
            <a:r>
              <a:rPr lang="el-GR" dirty="0" smtClean="0">
                <a:latin typeface="Times New Roman"/>
                <a:cs typeface="Times New Roman"/>
              </a:rPr>
              <a:t>λ</a:t>
            </a:r>
            <a:r>
              <a:rPr lang="de-AT" dirty="0" smtClean="0">
                <a:latin typeface="Times New Roman"/>
                <a:cs typeface="Times New Roman"/>
              </a:rPr>
              <a:t> </a:t>
            </a:r>
            <a:r>
              <a:rPr lang="de-AT" dirty="0" smtClean="0"/>
              <a:t>Maximum Strahlung </a:t>
            </a:r>
            <a:r>
              <a:rPr lang="de-AT" dirty="0" smtClean="0"/>
              <a:t>auftritt</a:t>
            </a:r>
          </a:p>
          <a:p>
            <a:r>
              <a:rPr lang="de-AT" b="0" dirty="0" smtClean="0"/>
              <a:t>Fun </a:t>
            </a:r>
            <a:r>
              <a:rPr lang="de-AT" b="0" dirty="0" err="1" smtClean="0"/>
              <a:t>fact</a:t>
            </a:r>
            <a:r>
              <a:rPr lang="de-AT" b="0" dirty="0" smtClean="0"/>
              <a:t>: Die Sonne strahlt am intensivsten bei 400-700 </a:t>
            </a:r>
            <a:r>
              <a:rPr lang="de-AT" b="0" dirty="0" err="1" smtClean="0"/>
              <a:t>nm</a:t>
            </a:r>
            <a:r>
              <a:rPr lang="de-AT" b="0" dirty="0" smtClean="0"/>
              <a:t>, Kann das Zufall sein? </a:t>
            </a:r>
            <a:r>
              <a:rPr lang="de-AT" b="0" dirty="0" smtClean="0">
                <a:sym typeface="Wingdings" panose="05000000000000000000" pitchFamily="2" charset="2"/>
              </a:rPr>
              <a:t></a:t>
            </a:r>
            <a:endParaRPr lang="de-AT" b="0" dirty="0" smtClean="0"/>
          </a:p>
          <a:p>
            <a:endParaRPr lang="de-AT" dirty="0"/>
          </a:p>
        </p:txBody>
      </p:sp>
      <p:pic>
        <p:nvPicPr>
          <p:cNvPr id="2050" name="Picture 2" descr="undefine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003" y="3356992"/>
            <a:ext cx="3238353" cy="2693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eck 3"/>
          <p:cNvSpPr/>
          <p:nvPr/>
        </p:nvSpPr>
        <p:spPr>
          <a:xfrm>
            <a:off x="0" y="6642556"/>
            <a:ext cx="295232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/>
              <a:t>https</a:t>
            </a:r>
            <a:r>
              <a:rPr lang="en-US" sz="800" dirty="0"/>
              <a:t>://commons.wikimedia.org/w/index.php?curid=1017820</a:t>
            </a:r>
            <a:endParaRPr lang="de-AT" sz="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hteck 4"/>
              <p:cNvSpPr/>
              <p:nvPr/>
            </p:nvSpPr>
            <p:spPr>
              <a:xfrm>
                <a:off x="4379395" y="3284984"/>
                <a:ext cx="2778773" cy="6613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i="1" smtClean="0">
                          <a:latin typeface="Cambria Math"/>
                        </a:rPr>
                        <m:t>𝑇𝑒𝑚𝑝</m:t>
                      </m:r>
                      <m:r>
                        <a:rPr lang="de-AT" b="0" i="1" smtClean="0">
                          <a:latin typeface="Cambria Math"/>
                        </a:rPr>
                        <m:t>(</m:t>
                      </m:r>
                      <m:r>
                        <a:rPr lang="de-AT" b="0" i="1" smtClean="0">
                          <a:latin typeface="Cambria Math"/>
                        </a:rPr>
                        <m:t>𝐾</m:t>
                      </m:r>
                      <m:r>
                        <a:rPr lang="de-AT" b="0" i="1" smtClean="0">
                          <a:latin typeface="Cambria Math"/>
                        </a:rPr>
                        <m:t>)=</m:t>
                      </m:r>
                      <m:f>
                        <m:fPr>
                          <m:ctrlPr>
                            <a:rPr lang="de-AT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de-AT" b="0" i="1" smtClean="0">
                              <a:latin typeface="Cambria Math"/>
                            </a:rPr>
                            <m:t>~</m:t>
                          </m:r>
                          <m:r>
                            <a:rPr lang="de-AT" i="1">
                              <a:latin typeface="Cambria Math"/>
                            </a:rPr>
                            <m:t>2897000</m:t>
                          </m:r>
                        </m:num>
                        <m:den>
                          <m:r>
                            <a:rPr lang="de-AT" i="1">
                              <a:latin typeface="Cambria Math"/>
                            </a:rPr>
                            <m:t>𝑊𝑒𝑙𝑙𝑒𝑛𝑙</m:t>
                          </m:r>
                          <m:r>
                            <a:rPr lang="de-AT" i="1">
                              <a:latin typeface="Cambria Math"/>
                            </a:rPr>
                            <m:t>ä</m:t>
                          </m:r>
                          <m:r>
                            <a:rPr lang="de-AT" i="1">
                              <a:latin typeface="Cambria Math"/>
                            </a:rPr>
                            <m:t>𝑛𝑔𝑒</m:t>
                          </m:r>
                        </m:den>
                      </m:f>
                    </m:oMath>
                  </m:oMathPara>
                </a14:m>
                <a:endParaRPr lang="de-AT" dirty="0"/>
              </a:p>
            </p:txBody>
          </p:sp>
        </mc:Choice>
        <mc:Fallback>
          <p:sp>
            <p:nvSpPr>
              <p:cNvPr id="5" name="Rechteck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9395" y="3284984"/>
                <a:ext cx="2778773" cy="66133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feld 6"/>
          <p:cNvSpPr txBox="1"/>
          <p:nvPr/>
        </p:nvSpPr>
        <p:spPr>
          <a:xfrm>
            <a:off x="6936754" y="3740395"/>
            <a:ext cx="51556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800" dirty="0" smtClean="0"/>
              <a:t>(in </a:t>
            </a:r>
            <a:r>
              <a:rPr lang="de-AT" sz="800" dirty="0" err="1" smtClean="0"/>
              <a:t>nm</a:t>
            </a:r>
            <a:r>
              <a:rPr lang="de-AT" sz="800" dirty="0" smtClean="0"/>
              <a:t>)</a:t>
            </a:r>
            <a:endParaRPr lang="de-AT" sz="800" dirty="0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9395" y="4276472"/>
            <a:ext cx="3576981" cy="1493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9076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(Kosmologische) Rotverschiebung</a:t>
            </a:r>
            <a:endParaRPr lang="de-AT" dirty="0"/>
          </a:p>
        </p:txBody>
      </p:sp>
      <p:pic>
        <p:nvPicPr>
          <p:cNvPr id="3074" name="Picture 2" descr="undefine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420888"/>
            <a:ext cx="3600000" cy="2256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undefine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678734" y="1588431"/>
            <a:ext cx="2151887" cy="3816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feld 3"/>
              <p:cNvSpPr txBox="1"/>
              <p:nvPr/>
            </p:nvSpPr>
            <p:spPr>
              <a:xfrm>
                <a:off x="2559768" y="5373216"/>
                <a:ext cx="3666068" cy="4993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AT" b="0" i="0" smtClean="0">
                        <a:latin typeface="Cambria Math"/>
                      </a:rPr>
                      <m:t>Rotverschiebung</m:t>
                    </m:r>
                    <m:r>
                      <a:rPr lang="de-AT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de-AT" b="0" i="0" smtClean="0">
                        <a:latin typeface="Cambria Math"/>
                      </a:rPr>
                      <m:t>z</m:t>
                    </m:r>
                    <m:r>
                      <a:rPr lang="de-AT" b="0" i="0" smtClean="0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de-AT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i="1">
                            <a:latin typeface="Cambria Math"/>
                          </a:rPr>
                          <m:t>λ</m:t>
                        </m:r>
                        <m:r>
                          <a:rPr lang="de-AT" b="0" i="1" smtClean="0">
                            <a:latin typeface="Cambria Math"/>
                          </a:rPr>
                          <m:t> </m:t>
                        </m:r>
                        <m:r>
                          <a:rPr lang="de-AT" b="0" i="1" smtClean="0">
                            <a:latin typeface="Cambria Math"/>
                          </a:rPr>
                          <m:t>𝑏𝑒𝑜𝑏𝑎𝑐h𝑡𝑒𝑡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l-GR" b="0" i="1" smtClean="0">
                            <a:latin typeface="Cambria Math"/>
                          </a:rPr>
                          <m:t>λ</m:t>
                        </m:r>
                        <m:r>
                          <a:rPr lang="de-AT" b="0" i="1" smtClean="0">
                            <a:latin typeface="Cambria Math"/>
                          </a:rPr>
                          <m:t> </m:t>
                        </m:r>
                        <m:r>
                          <a:rPr lang="de-AT" b="0" i="1" smtClean="0">
                            <a:latin typeface="Cambria Math"/>
                          </a:rPr>
                          <m:t>𝑒𝑟𝑤𝑎𝑟𝑡𝑒𝑡</m:t>
                        </m:r>
                      </m:den>
                    </m:f>
                  </m:oMath>
                </a14:m>
                <a:r>
                  <a:rPr lang="de-AT" dirty="0" smtClean="0"/>
                  <a:t> -1</a:t>
                </a:r>
                <a:endParaRPr lang="de-AT" dirty="0"/>
              </a:p>
            </p:txBody>
          </p:sp>
        </mc:Choice>
        <mc:Fallback xmlns="">
          <p:sp>
            <p:nvSpPr>
              <p:cNvPr id="4" name="Textfeld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9768" y="5373216"/>
                <a:ext cx="3666068" cy="499304"/>
              </a:xfrm>
              <a:prstGeom prst="rect">
                <a:avLst/>
              </a:prstGeom>
              <a:blipFill rotWithShape="1">
                <a:blip r:embed="rId5"/>
                <a:stretch>
                  <a:fillRect l="-499" r="-666" b="-7317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45876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Das Instrument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smtClean="0"/>
              <a:t>Auflösung</a:t>
            </a:r>
          </a:p>
          <a:p>
            <a:r>
              <a:rPr lang="de-AT" dirty="0" smtClean="0"/>
              <a:t>Aufbau</a:t>
            </a:r>
            <a:r>
              <a:rPr lang="de-AT" dirty="0" smtClean="0"/>
              <a:t>, Schema</a:t>
            </a:r>
          </a:p>
          <a:p>
            <a:r>
              <a:rPr lang="de-AT" dirty="0" smtClean="0"/>
              <a:t>Funktionsweise</a:t>
            </a:r>
          </a:p>
          <a:p>
            <a:endParaRPr lang="de-AT" dirty="0" smtClean="0"/>
          </a:p>
          <a:p>
            <a:pPr marL="0" indent="0">
              <a:buNone/>
            </a:pP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8430784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de-AT" dirty="0" smtClean="0"/>
              <a:t>Die Auflösung</a:t>
            </a:r>
            <a:endParaRPr lang="de-AT" dirty="0"/>
          </a:p>
        </p:txBody>
      </p:sp>
      <p:grpSp>
        <p:nvGrpSpPr>
          <p:cNvPr id="11" name="Gruppieren 10"/>
          <p:cNvGrpSpPr/>
          <p:nvPr/>
        </p:nvGrpSpPr>
        <p:grpSpPr>
          <a:xfrm>
            <a:off x="34429" y="2059654"/>
            <a:ext cx="8894290" cy="4033642"/>
            <a:chOff x="34429" y="2059654"/>
            <a:chExt cx="8894290" cy="4033642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29" y="2059654"/>
              <a:ext cx="8894290" cy="40336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Rechteck 3"/>
            <p:cNvSpPr/>
            <p:nvPr/>
          </p:nvSpPr>
          <p:spPr>
            <a:xfrm>
              <a:off x="2771800" y="4365104"/>
              <a:ext cx="432048" cy="72008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cxnSp>
          <p:nvCxnSpPr>
            <p:cNvPr id="6" name="Gerade Verbindung 5"/>
            <p:cNvCxnSpPr/>
            <p:nvPr/>
          </p:nvCxnSpPr>
          <p:spPr>
            <a:xfrm flipV="1">
              <a:off x="3204591" y="2132856"/>
              <a:ext cx="1276983" cy="220552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Gerade Verbindung 7"/>
            <p:cNvCxnSpPr/>
            <p:nvPr/>
          </p:nvCxnSpPr>
          <p:spPr>
            <a:xfrm>
              <a:off x="3203848" y="5085184"/>
              <a:ext cx="1368152" cy="7200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0192" y="5594781"/>
              <a:ext cx="432048" cy="2216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2" name="Rechteck 11"/>
          <p:cNvSpPr/>
          <p:nvPr/>
        </p:nvSpPr>
        <p:spPr>
          <a:xfrm>
            <a:off x="4027744" y="4928555"/>
            <a:ext cx="28803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z="900" dirty="0"/>
              <a:t>Å</a:t>
            </a:r>
          </a:p>
        </p:txBody>
      </p:sp>
      <p:sp>
        <p:nvSpPr>
          <p:cNvPr id="15" name="Rechteck 14"/>
          <p:cNvSpPr/>
          <p:nvPr/>
        </p:nvSpPr>
        <p:spPr>
          <a:xfrm>
            <a:off x="8839018" y="5085404"/>
            <a:ext cx="28803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z="900" dirty="0"/>
              <a:t>Å</a:t>
            </a:r>
          </a:p>
        </p:txBody>
      </p:sp>
    </p:spTree>
    <p:extLst>
      <p:ext uri="{BB962C8B-B14F-4D97-AF65-F5344CB8AC3E}">
        <p14:creationId xmlns:p14="http://schemas.microsoft.com/office/powerpoint/2010/main" val="4681701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LHIRES III, Schema 1</a:t>
            </a:r>
            <a:endParaRPr lang="de-AT" dirty="0"/>
          </a:p>
        </p:txBody>
      </p:sp>
      <p:grpSp>
        <p:nvGrpSpPr>
          <p:cNvPr id="3" name="Gruppieren 2"/>
          <p:cNvGrpSpPr/>
          <p:nvPr/>
        </p:nvGrpSpPr>
        <p:grpSpPr>
          <a:xfrm>
            <a:off x="761553" y="1268760"/>
            <a:ext cx="7703999" cy="5500440"/>
            <a:chOff x="756433" y="1412776"/>
            <a:chExt cx="7703999" cy="5500440"/>
          </a:xfrm>
        </p:grpSpPr>
        <p:pic>
          <p:nvPicPr>
            <p:cNvPr id="4" name="Grafik 3"/>
            <p:cNvPicPr>
              <a:picLocks noChangeAspect="1"/>
            </p:cNvPicPr>
            <p:nvPr/>
          </p:nvPicPr>
          <p:blipFill>
            <a:blip r:embed="rId2">
              <a:lum/>
              <a:alphaModFix/>
            </a:blip>
            <a:srcRect/>
            <a:stretch>
              <a:fillRect/>
            </a:stretch>
          </p:blipFill>
          <p:spPr>
            <a:xfrm>
              <a:off x="756433" y="1412776"/>
              <a:ext cx="7703999" cy="55004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" name="Textfeld 4"/>
            <p:cNvSpPr txBox="1"/>
            <p:nvPr/>
          </p:nvSpPr>
          <p:spPr>
            <a:xfrm>
              <a:off x="7308304" y="2924944"/>
              <a:ext cx="86409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de-AT" dirty="0" smtClean="0"/>
                <a:t>Gitter</a:t>
              </a:r>
              <a:endParaRPr lang="de-AT" dirty="0"/>
            </a:p>
          </p:txBody>
        </p:sp>
        <p:sp>
          <p:nvSpPr>
            <p:cNvPr id="6" name="Textfeld 5"/>
            <p:cNvSpPr txBox="1"/>
            <p:nvPr/>
          </p:nvSpPr>
          <p:spPr>
            <a:xfrm>
              <a:off x="1691680" y="3933056"/>
              <a:ext cx="86409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de-AT" dirty="0" smtClean="0"/>
                <a:t>Spalt</a:t>
              </a:r>
              <a:endParaRPr lang="de-AT" dirty="0"/>
            </a:p>
          </p:txBody>
        </p:sp>
        <p:sp>
          <p:nvSpPr>
            <p:cNvPr id="8" name="Textfeld 7"/>
            <p:cNvSpPr txBox="1"/>
            <p:nvPr/>
          </p:nvSpPr>
          <p:spPr>
            <a:xfrm>
              <a:off x="1259632" y="1916832"/>
              <a:ext cx="1224136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de-AT" dirty="0" smtClean="0"/>
                <a:t>Licht Teleskop</a:t>
              </a:r>
              <a:endParaRPr lang="de-AT" dirty="0"/>
            </a:p>
          </p:txBody>
        </p:sp>
        <p:sp>
          <p:nvSpPr>
            <p:cNvPr id="9" name="Textfeld 8"/>
            <p:cNvSpPr txBox="1"/>
            <p:nvPr/>
          </p:nvSpPr>
          <p:spPr>
            <a:xfrm>
              <a:off x="5076056" y="2204864"/>
              <a:ext cx="2304256" cy="92333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de-AT" dirty="0" smtClean="0"/>
                <a:t>Kollimator &amp; Objektiv Linse (=</a:t>
              </a:r>
              <a:r>
                <a:rPr lang="de-AT" dirty="0" err="1" smtClean="0"/>
                <a:t>Littrow</a:t>
              </a:r>
              <a:r>
                <a:rPr lang="de-AT" dirty="0" smtClean="0"/>
                <a:t> Spektrometer)</a:t>
              </a:r>
              <a:endParaRPr lang="de-AT" dirty="0"/>
            </a:p>
          </p:txBody>
        </p:sp>
      </p:grpSp>
      <p:sp>
        <p:nvSpPr>
          <p:cNvPr id="7" name="Rechteck 6"/>
          <p:cNvSpPr/>
          <p:nvPr/>
        </p:nvSpPr>
        <p:spPr>
          <a:xfrm>
            <a:off x="2541216" y="1196752"/>
            <a:ext cx="41357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dirty="0" smtClean="0"/>
              <a:t>Der </a:t>
            </a:r>
            <a:r>
              <a:rPr lang="de-AT" dirty="0" err="1" smtClean="0">
                <a:solidFill>
                  <a:srgbClr val="FF0000"/>
                </a:solidFill>
              </a:rPr>
              <a:t>L</a:t>
            </a:r>
            <a:r>
              <a:rPr lang="de-AT" dirty="0" err="1" smtClean="0"/>
              <a:t>ittrow</a:t>
            </a:r>
            <a:r>
              <a:rPr lang="de-AT" dirty="0" smtClean="0"/>
              <a:t> </a:t>
            </a:r>
            <a:r>
              <a:rPr lang="de-AT" dirty="0">
                <a:solidFill>
                  <a:srgbClr val="FF0000"/>
                </a:solidFill>
              </a:rPr>
              <a:t>Hi</a:t>
            </a:r>
            <a:r>
              <a:rPr lang="de-AT" dirty="0"/>
              <a:t>gh </a:t>
            </a:r>
            <a:r>
              <a:rPr lang="de-AT" dirty="0" err="1">
                <a:solidFill>
                  <a:srgbClr val="FF0000"/>
                </a:solidFill>
              </a:rPr>
              <a:t>RE</a:t>
            </a:r>
            <a:r>
              <a:rPr lang="de-AT" dirty="0" err="1"/>
              <a:t>solution</a:t>
            </a:r>
            <a:r>
              <a:rPr lang="de-AT" dirty="0"/>
              <a:t> </a:t>
            </a:r>
            <a:r>
              <a:rPr lang="de-AT" dirty="0" err="1" smtClean="0">
                <a:solidFill>
                  <a:srgbClr val="FF0000"/>
                </a:solidFill>
              </a:rPr>
              <a:t>S</a:t>
            </a:r>
            <a:r>
              <a:rPr lang="de-AT" dirty="0" err="1" smtClean="0"/>
              <a:t>pectrograph</a:t>
            </a:r>
            <a:endParaRPr lang="de-AT" dirty="0"/>
          </a:p>
        </p:txBody>
      </p:sp>
      <p:sp>
        <p:nvSpPr>
          <p:cNvPr id="10" name="Rechteck 9"/>
          <p:cNvSpPr/>
          <p:nvPr/>
        </p:nvSpPr>
        <p:spPr>
          <a:xfrm>
            <a:off x="12120" y="6611779"/>
            <a:ext cx="164339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800" dirty="0" smtClean="0"/>
              <a:t>Quelle: François </a:t>
            </a:r>
            <a:r>
              <a:rPr lang="de-DE" sz="800" dirty="0" err="1"/>
              <a:t>Cochard</a:t>
            </a:r>
            <a:r>
              <a:rPr lang="de-DE" sz="800" dirty="0"/>
              <a:t> - </a:t>
            </a:r>
            <a:r>
              <a:rPr lang="de-DE" sz="800" dirty="0" err="1"/>
              <a:t>Shelyak</a:t>
            </a:r>
            <a:r>
              <a:rPr lang="de-DE" sz="800" dirty="0"/>
              <a:t> </a:t>
            </a:r>
            <a:endParaRPr lang="de-AT" sz="800" dirty="0"/>
          </a:p>
        </p:txBody>
      </p:sp>
      <p:sp>
        <p:nvSpPr>
          <p:cNvPr id="11" name="Rechteck 10"/>
          <p:cNvSpPr/>
          <p:nvPr/>
        </p:nvSpPr>
        <p:spPr>
          <a:xfrm>
            <a:off x="2843808" y="6322456"/>
            <a:ext cx="494398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100" dirty="0" smtClean="0"/>
              <a:t>Herausforderung: CCD Chip richtig platzieren! Keine Stellschaube, bloß </a:t>
            </a:r>
            <a:r>
              <a:rPr lang="de-DE" sz="1100" dirty="0" err="1" smtClean="0"/>
              <a:t>Adaptoren</a:t>
            </a:r>
            <a:r>
              <a:rPr lang="de-DE" sz="1100" dirty="0" smtClean="0"/>
              <a:t>! </a:t>
            </a:r>
          </a:p>
          <a:p>
            <a:r>
              <a:rPr lang="de-DE" sz="1100" dirty="0" err="1" smtClean="0"/>
              <a:t>Littrow</a:t>
            </a:r>
            <a:r>
              <a:rPr lang="de-DE" sz="1100" dirty="0" smtClean="0"/>
              <a:t> muss auf Spalt und CCD gleichzeitig fokussieren: ab“ = </a:t>
            </a:r>
            <a:r>
              <a:rPr lang="de-DE" sz="1100" dirty="0" err="1" smtClean="0"/>
              <a:t>ac</a:t>
            </a:r>
            <a:r>
              <a:rPr lang="de-DE" sz="1100" dirty="0" smtClean="0"/>
              <a:t>“</a:t>
            </a:r>
            <a:endParaRPr lang="de-AT" sz="1100" dirty="0"/>
          </a:p>
        </p:txBody>
      </p:sp>
      <p:sp>
        <p:nvSpPr>
          <p:cNvPr id="12" name="Textfeld 11"/>
          <p:cNvSpPr txBox="1"/>
          <p:nvPr/>
        </p:nvSpPr>
        <p:spPr>
          <a:xfrm>
            <a:off x="5741888" y="5229200"/>
            <a:ext cx="298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b="1" dirty="0">
                <a:solidFill>
                  <a:srgbClr val="FF0000"/>
                </a:solidFill>
              </a:rPr>
              <a:t>a</a:t>
            </a:r>
            <a:endParaRPr lang="de-AT" b="1" dirty="0">
              <a:solidFill>
                <a:srgbClr val="FF0000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3054608" y="3834314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b="1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1573918" y="5229200"/>
            <a:ext cx="280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b="1" dirty="0" smtClean="0">
                <a:solidFill>
                  <a:srgbClr val="FF0000"/>
                </a:solidFill>
              </a:rPr>
              <a:t>c</a:t>
            </a:r>
            <a:endParaRPr lang="de-AT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9758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8CB3EA7D-1749-4E56-92FE-63BEBE3F642F}" type="slidenum">
              <a:t>18</a:t>
            </a:fld>
            <a:endParaRPr lang="en-GB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665359" y="1194120"/>
            <a:ext cx="6038640" cy="560988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el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dirty="0" smtClean="0"/>
              <a:t>LHIRES III, Schema 2</a:t>
            </a:r>
            <a:endParaRPr lang="de-AT" dirty="0"/>
          </a:p>
        </p:txBody>
      </p:sp>
      <p:sp>
        <p:nvSpPr>
          <p:cNvPr id="6" name="Rechteck 5"/>
          <p:cNvSpPr/>
          <p:nvPr/>
        </p:nvSpPr>
        <p:spPr>
          <a:xfrm>
            <a:off x="-2232" y="6611779"/>
            <a:ext cx="164339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800" dirty="0" smtClean="0"/>
              <a:t>Quelle: François </a:t>
            </a:r>
            <a:r>
              <a:rPr lang="de-DE" sz="800" dirty="0" err="1"/>
              <a:t>Cochard</a:t>
            </a:r>
            <a:r>
              <a:rPr lang="de-DE" sz="800" dirty="0"/>
              <a:t> - </a:t>
            </a:r>
            <a:r>
              <a:rPr lang="de-DE" sz="800" dirty="0" err="1"/>
              <a:t>Shelyak</a:t>
            </a:r>
            <a:r>
              <a:rPr lang="de-DE" sz="800" dirty="0"/>
              <a:t> </a:t>
            </a:r>
            <a:endParaRPr lang="de-AT" sz="800" dirty="0"/>
          </a:p>
        </p:txBody>
      </p:sp>
    </p:spTree>
    <p:extLst>
      <p:ext uri="{BB962C8B-B14F-4D97-AF65-F5344CB8AC3E}">
        <p14:creationId xmlns:p14="http://schemas.microsoft.com/office/powerpoint/2010/main" val="4073661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46527"/>
            <a:ext cx="7344816" cy="4419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467544" y="5517232"/>
            <a:ext cx="83529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Brennweite</a:t>
            </a:r>
            <a:r>
              <a:rPr lang="en-US" dirty="0" smtClean="0"/>
              <a:t>, </a:t>
            </a:r>
            <a:r>
              <a:rPr lang="en-US" dirty="0" err="1" smtClean="0"/>
              <a:t>Öffnung</a:t>
            </a:r>
            <a:r>
              <a:rPr lang="en-US" dirty="0" smtClean="0"/>
              <a:t> -&gt; F/10 </a:t>
            </a:r>
            <a:r>
              <a:rPr lang="en-US" dirty="0" err="1" smtClean="0"/>
              <a:t>optimiert</a:t>
            </a:r>
            <a:r>
              <a:rPr lang="en-US" dirty="0" smtClean="0"/>
              <a:t>, </a:t>
            </a:r>
            <a:r>
              <a:rPr lang="en-US" dirty="0" err="1" smtClean="0"/>
              <a:t>d.h</a:t>
            </a:r>
            <a:r>
              <a:rPr lang="en-US" dirty="0" smtClean="0"/>
              <a:t>. </a:t>
            </a:r>
            <a:r>
              <a:rPr lang="en-US" dirty="0" err="1" smtClean="0"/>
              <a:t>sämtliches</a:t>
            </a:r>
            <a:r>
              <a:rPr lang="en-US" dirty="0" smtClean="0"/>
              <a:t> Licht </a:t>
            </a:r>
            <a:r>
              <a:rPr lang="en-US" dirty="0" err="1" smtClean="0"/>
              <a:t>kann</a:t>
            </a:r>
            <a:r>
              <a:rPr lang="en-US" dirty="0" smtClean="0"/>
              <a:t> </a:t>
            </a:r>
            <a:r>
              <a:rPr lang="en-US" dirty="0" err="1" smtClean="0"/>
              <a:t>vom</a:t>
            </a:r>
            <a:r>
              <a:rPr lang="en-US" dirty="0" smtClean="0"/>
              <a:t> </a:t>
            </a:r>
            <a:r>
              <a:rPr lang="en-US" dirty="0" err="1" smtClean="0"/>
              <a:t>Kollminator</a:t>
            </a:r>
            <a:r>
              <a:rPr lang="en-US" dirty="0" smtClean="0"/>
              <a:t> und </a:t>
            </a:r>
            <a:r>
              <a:rPr lang="en-US" dirty="0" err="1" smtClean="0"/>
              <a:t>dem</a:t>
            </a:r>
            <a:r>
              <a:rPr lang="en-US" dirty="0" smtClean="0"/>
              <a:t> </a:t>
            </a:r>
            <a:r>
              <a:rPr lang="en-US" dirty="0" err="1" smtClean="0"/>
              <a:t>Gitter</a:t>
            </a:r>
            <a:r>
              <a:rPr lang="en-US" dirty="0" smtClean="0"/>
              <a:t> “</a:t>
            </a:r>
            <a:r>
              <a:rPr lang="en-US" dirty="0" err="1" smtClean="0"/>
              <a:t>verarbeitet</a:t>
            </a:r>
            <a:r>
              <a:rPr lang="en-US" dirty="0" smtClean="0"/>
              <a:t>” </a:t>
            </a:r>
            <a:r>
              <a:rPr lang="en-US" dirty="0" err="1" smtClean="0"/>
              <a:t>werden</a:t>
            </a:r>
            <a:r>
              <a:rPr lang="en-US" dirty="0" smtClean="0"/>
              <a:t>. </a:t>
            </a:r>
            <a:r>
              <a:rPr lang="en-US" dirty="0" err="1" smtClean="0"/>
              <a:t>Vergrößert</a:t>
            </a:r>
            <a:r>
              <a:rPr lang="en-US" dirty="0" smtClean="0"/>
              <a:t> man die </a:t>
            </a:r>
            <a:r>
              <a:rPr lang="en-US" dirty="0" err="1" smtClean="0"/>
              <a:t>Brennweite</a:t>
            </a:r>
            <a:r>
              <a:rPr lang="en-US" dirty="0" smtClean="0"/>
              <a:t> (Barlow </a:t>
            </a:r>
            <a:r>
              <a:rPr lang="en-US" dirty="0" err="1" smtClean="0"/>
              <a:t>Linse</a:t>
            </a:r>
            <a:r>
              <a:rPr lang="en-US" dirty="0" smtClean="0"/>
              <a:t>) </a:t>
            </a:r>
            <a:r>
              <a:rPr lang="en-US" dirty="0" err="1" smtClean="0"/>
              <a:t>vergrößert</a:t>
            </a:r>
            <a:r>
              <a:rPr lang="en-US" dirty="0" smtClean="0"/>
              <a:t> </a:t>
            </a:r>
            <a:r>
              <a:rPr lang="en-US" dirty="0" err="1" smtClean="0"/>
              <a:t>sich</a:t>
            </a:r>
            <a:r>
              <a:rPr lang="en-US" dirty="0" smtClean="0"/>
              <a:t> die </a:t>
            </a:r>
            <a:r>
              <a:rPr lang="en-US" dirty="0" err="1" smtClean="0"/>
              <a:t>Abbildung</a:t>
            </a:r>
            <a:r>
              <a:rPr lang="en-US" dirty="0" smtClean="0"/>
              <a:t> des </a:t>
            </a:r>
            <a:r>
              <a:rPr lang="en-US" dirty="0" err="1" smtClean="0"/>
              <a:t>Objekts</a:t>
            </a:r>
            <a:r>
              <a:rPr lang="en-US" dirty="0" smtClean="0"/>
              <a:t> und Licht </a:t>
            </a:r>
            <a:r>
              <a:rPr lang="en-US" dirty="0" err="1" smtClean="0"/>
              <a:t>geht</a:t>
            </a:r>
            <a:r>
              <a:rPr lang="en-US" dirty="0" smtClean="0"/>
              <a:t> </a:t>
            </a:r>
            <a:r>
              <a:rPr lang="en-US" dirty="0" err="1" smtClean="0"/>
              <a:t>verloren</a:t>
            </a:r>
            <a:r>
              <a:rPr lang="en-US" dirty="0" smtClean="0"/>
              <a:t>.</a:t>
            </a:r>
            <a:endParaRPr lang="de-AT" dirty="0"/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133672" y="274638"/>
            <a:ext cx="86868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sz="3600" dirty="0" smtClean="0"/>
              <a:t>Mehr Öffnung ist nicht unbedingt vorteilhaft:</a:t>
            </a:r>
            <a:endParaRPr lang="de-AT" sz="3600" dirty="0"/>
          </a:p>
        </p:txBody>
      </p:sp>
      <p:sp>
        <p:nvSpPr>
          <p:cNvPr id="2" name="Rechteck 1"/>
          <p:cNvSpPr/>
          <p:nvPr/>
        </p:nvSpPr>
        <p:spPr>
          <a:xfrm>
            <a:off x="0" y="6629529"/>
            <a:ext cx="53640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AAVSO Spectroscopy Workshop, Day 3 -  </a:t>
            </a:r>
            <a:r>
              <a:rPr lang="en-US" sz="800" dirty="0" smtClean="0">
                <a:hlinkClick r:id="rId3"/>
              </a:rPr>
              <a:t>www.youtube.com/watch?v=Q70KPaTlp4g</a:t>
            </a:r>
            <a:r>
              <a:rPr lang="en-US" sz="800" dirty="0" smtClean="0"/>
              <a:t>; </a:t>
            </a:r>
            <a:r>
              <a:rPr lang="de-DE" sz="800" dirty="0"/>
              <a:t>François </a:t>
            </a:r>
            <a:r>
              <a:rPr lang="de-DE" sz="800" dirty="0" err="1"/>
              <a:t>Cochard</a:t>
            </a:r>
            <a:r>
              <a:rPr lang="de-DE" sz="800" dirty="0"/>
              <a:t> - </a:t>
            </a:r>
            <a:r>
              <a:rPr lang="de-DE" sz="800" dirty="0" err="1"/>
              <a:t>Shelyak</a:t>
            </a:r>
            <a:r>
              <a:rPr lang="de-DE" sz="800" dirty="0"/>
              <a:t> </a:t>
            </a:r>
            <a:endParaRPr lang="de-AT" sz="800" dirty="0"/>
          </a:p>
          <a:p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7591151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Übersicht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AT" dirty="0" smtClean="0"/>
              <a:t>Was ist ein Spektrum? Wie entsteht der „Regenbogen</a:t>
            </a:r>
            <a:r>
              <a:rPr lang="de-AT" dirty="0" smtClean="0"/>
              <a:t>“? Das </a:t>
            </a:r>
            <a:r>
              <a:rPr lang="de-AT" dirty="0" smtClean="0"/>
              <a:t>elektromagnetische </a:t>
            </a:r>
            <a:r>
              <a:rPr lang="de-AT" dirty="0" smtClean="0"/>
              <a:t>Spektrum</a:t>
            </a:r>
            <a:endParaRPr lang="de-AT" dirty="0" smtClean="0"/>
          </a:p>
          <a:p>
            <a:r>
              <a:rPr lang="de-AT" dirty="0" smtClean="0"/>
              <a:t>Emissions- </a:t>
            </a:r>
            <a:r>
              <a:rPr lang="de-AT" dirty="0" smtClean="0"/>
              <a:t>vs. </a:t>
            </a:r>
            <a:r>
              <a:rPr lang="de-AT" dirty="0" smtClean="0"/>
              <a:t>Absorptionslinien </a:t>
            </a:r>
          </a:p>
          <a:p>
            <a:r>
              <a:rPr lang="de-AT" dirty="0" smtClean="0"/>
              <a:t>Was kann man alles messen? Elemente, Temperatur, (kosmologische) Rotverschiebung</a:t>
            </a:r>
          </a:p>
          <a:p>
            <a:r>
              <a:rPr lang="de-AT" dirty="0" smtClean="0"/>
              <a:t>LHIRES III, Das Instrument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9065719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Wie entsteht der „Regenbogen“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96470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e-AT" dirty="0" smtClean="0"/>
              <a:t>Licht unterschiedlicher Wellenlänge wird unterschiedlich gebeugt:</a:t>
            </a:r>
            <a:endParaRPr lang="de-AT" dirty="0"/>
          </a:p>
        </p:txBody>
      </p:sp>
      <p:sp>
        <p:nvSpPr>
          <p:cNvPr id="4" name="Ellipse 3"/>
          <p:cNvSpPr/>
          <p:nvPr/>
        </p:nvSpPr>
        <p:spPr>
          <a:xfrm>
            <a:off x="3150581" y="3861048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cxnSp>
        <p:nvCxnSpPr>
          <p:cNvPr id="6" name="Gerade Verbindung 5"/>
          <p:cNvCxnSpPr/>
          <p:nvPr/>
        </p:nvCxnSpPr>
        <p:spPr>
          <a:xfrm>
            <a:off x="3366605" y="3933056"/>
            <a:ext cx="1440160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7"/>
          <p:cNvCxnSpPr/>
          <p:nvPr/>
        </p:nvCxnSpPr>
        <p:spPr>
          <a:xfrm>
            <a:off x="4806765" y="2564904"/>
            <a:ext cx="0" cy="27363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/>
          <p:cNvSpPr txBox="1"/>
          <p:nvPr/>
        </p:nvSpPr>
        <p:spPr>
          <a:xfrm>
            <a:off x="3117616" y="3599438"/>
            <a:ext cx="43313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050" dirty="0" smtClean="0">
                <a:latin typeface="Times New Roman"/>
                <a:cs typeface="Times New Roman"/>
              </a:rPr>
              <a:t>λ</a:t>
            </a:r>
            <a:r>
              <a:rPr lang="de-AT" sz="1050" dirty="0" smtClean="0">
                <a:latin typeface="Times New Roman"/>
                <a:cs typeface="Times New Roman"/>
              </a:rPr>
              <a:t> rot</a:t>
            </a:r>
            <a:endParaRPr lang="de-AT" sz="1050" dirty="0"/>
          </a:p>
        </p:txBody>
      </p:sp>
      <p:sp>
        <p:nvSpPr>
          <p:cNvPr id="13" name="Textfeld 12"/>
          <p:cNvSpPr txBox="1"/>
          <p:nvPr/>
        </p:nvSpPr>
        <p:spPr>
          <a:xfrm>
            <a:off x="3999019" y="3798949"/>
            <a:ext cx="198772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l-GR" sz="1050" dirty="0" smtClean="0">
                <a:latin typeface="Times New Roman"/>
                <a:cs typeface="Times New Roman"/>
              </a:rPr>
              <a:t>θ</a:t>
            </a:r>
            <a:r>
              <a:rPr lang="de-AT" sz="1050" dirty="0" smtClean="0">
                <a:latin typeface="Times New Roman"/>
                <a:cs typeface="Times New Roman"/>
              </a:rPr>
              <a:t> </a:t>
            </a:r>
            <a:r>
              <a:rPr lang="de-AT" sz="1050" baseline="-25000" dirty="0" smtClean="0">
                <a:latin typeface="Times New Roman"/>
                <a:cs typeface="Times New Roman"/>
              </a:rPr>
              <a:t>rot</a:t>
            </a:r>
            <a:endParaRPr lang="de-AT" sz="1050" baseline="-25000" dirty="0"/>
          </a:p>
        </p:txBody>
      </p:sp>
      <p:cxnSp>
        <p:nvCxnSpPr>
          <p:cNvPr id="15" name="Gerade Verbindung 14"/>
          <p:cNvCxnSpPr/>
          <p:nvPr/>
        </p:nvCxnSpPr>
        <p:spPr>
          <a:xfrm flipV="1">
            <a:off x="3371212" y="3645024"/>
            <a:ext cx="1440000" cy="288032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feld 15"/>
          <p:cNvSpPr txBox="1"/>
          <p:nvPr/>
        </p:nvSpPr>
        <p:spPr>
          <a:xfrm>
            <a:off x="4878774" y="3833574"/>
            <a:ext cx="92044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050" dirty="0" smtClean="0"/>
              <a:t>0-te Ordnung</a:t>
            </a:r>
            <a:endParaRPr lang="de-AT" sz="1050" dirty="0"/>
          </a:p>
        </p:txBody>
      </p:sp>
      <p:sp>
        <p:nvSpPr>
          <p:cNvPr id="17" name="Textfeld 16"/>
          <p:cNvSpPr txBox="1"/>
          <p:nvPr/>
        </p:nvSpPr>
        <p:spPr>
          <a:xfrm>
            <a:off x="4878773" y="3531804"/>
            <a:ext cx="92044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050" dirty="0" smtClean="0"/>
              <a:t>1-te Ordnung</a:t>
            </a:r>
            <a:endParaRPr lang="de-AT" sz="1050" dirty="0"/>
          </a:p>
        </p:txBody>
      </p:sp>
      <p:sp>
        <p:nvSpPr>
          <p:cNvPr id="18" name="Textfeld 17"/>
          <p:cNvSpPr txBox="1"/>
          <p:nvPr/>
        </p:nvSpPr>
        <p:spPr>
          <a:xfrm>
            <a:off x="4878774" y="3230034"/>
            <a:ext cx="92044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050" dirty="0"/>
              <a:t>2</a:t>
            </a:r>
            <a:r>
              <a:rPr lang="de-AT" sz="1050" dirty="0" smtClean="0"/>
              <a:t>-te Ordnung</a:t>
            </a:r>
            <a:endParaRPr lang="de-AT" sz="1050" dirty="0"/>
          </a:p>
        </p:txBody>
      </p:sp>
      <p:cxnSp>
        <p:nvCxnSpPr>
          <p:cNvPr id="27" name="Gerade Verbindung 26"/>
          <p:cNvCxnSpPr/>
          <p:nvPr/>
        </p:nvCxnSpPr>
        <p:spPr>
          <a:xfrm flipV="1">
            <a:off x="3371212" y="3356992"/>
            <a:ext cx="1440000" cy="576064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30"/>
          <p:cNvCxnSpPr/>
          <p:nvPr/>
        </p:nvCxnSpPr>
        <p:spPr>
          <a:xfrm flipH="1" flipV="1">
            <a:off x="3366605" y="3933056"/>
            <a:ext cx="1440160" cy="288032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31"/>
          <p:cNvCxnSpPr/>
          <p:nvPr/>
        </p:nvCxnSpPr>
        <p:spPr>
          <a:xfrm flipH="1" flipV="1">
            <a:off x="3371213" y="3933056"/>
            <a:ext cx="1435552" cy="576064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feld 33"/>
          <p:cNvSpPr txBox="1"/>
          <p:nvPr/>
        </p:nvSpPr>
        <p:spPr>
          <a:xfrm>
            <a:off x="4878774" y="4135344"/>
            <a:ext cx="92044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050" dirty="0" smtClean="0"/>
              <a:t>1-te Ordnung</a:t>
            </a:r>
            <a:endParaRPr lang="de-AT" sz="1050" dirty="0"/>
          </a:p>
        </p:txBody>
      </p:sp>
      <p:sp>
        <p:nvSpPr>
          <p:cNvPr id="35" name="Textfeld 34"/>
          <p:cNvSpPr txBox="1"/>
          <p:nvPr/>
        </p:nvSpPr>
        <p:spPr>
          <a:xfrm>
            <a:off x="4878774" y="4437112"/>
            <a:ext cx="92044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050" dirty="0"/>
              <a:t>2</a:t>
            </a:r>
            <a:r>
              <a:rPr lang="de-AT" sz="1050" dirty="0" smtClean="0"/>
              <a:t>-te Ordnung</a:t>
            </a:r>
            <a:endParaRPr lang="de-AT" sz="1050" dirty="0"/>
          </a:p>
        </p:txBody>
      </p:sp>
      <p:sp>
        <p:nvSpPr>
          <p:cNvPr id="46" name="Ellipse 45"/>
          <p:cNvSpPr/>
          <p:nvPr/>
        </p:nvSpPr>
        <p:spPr>
          <a:xfrm>
            <a:off x="284485" y="3861048"/>
            <a:ext cx="144016" cy="144016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cxnSp>
        <p:nvCxnSpPr>
          <p:cNvPr id="47" name="Gerade Verbindung 46"/>
          <p:cNvCxnSpPr/>
          <p:nvPr/>
        </p:nvCxnSpPr>
        <p:spPr>
          <a:xfrm>
            <a:off x="500509" y="3933056"/>
            <a:ext cx="1440160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Gerade Verbindung 47"/>
          <p:cNvCxnSpPr/>
          <p:nvPr/>
        </p:nvCxnSpPr>
        <p:spPr>
          <a:xfrm>
            <a:off x="1940669" y="2564904"/>
            <a:ext cx="0" cy="27363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feld 48"/>
          <p:cNvSpPr txBox="1"/>
          <p:nvPr/>
        </p:nvSpPr>
        <p:spPr>
          <a:xfrm>
            <a:off x="251520" y="3599438"/>
            <a:ext cx="51488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050" dirty="0" smtClean="0">
                <a:latin typeface="Times New Roman"/>
                <a:cs typeface="Times New Roman"/>
              </a:rPr>
              <a:t>λ</a:t>
            </a:r>
            <a:r>
              <a:rPr lang="de-AT" sz="1050" dirty="0" smtClean="0">
                <a:latin typeface="Times New Roman"/>
                <a:cs typeface="Times New Roman"/>
              </a:rPr>
              <a:t> blau</a:t>
            </a:r>
            <a:endParaRPr lang="de-AT" sz="1050" dirty="0"/>
          </a:p>
        </p:txBody>
      </p:sp>
      <p:sp>
        <p:nvSpPr>
          <p:cNvPr id="50" name="Textfeld 49"/>
          <p:cNvSpPr txBox="1"/>
          <p:nvPr/>
        </p:nvSpPr>
        <p:spPr>
          <a:xfrm>
            <a:off x="1547664" y="3800343"/>
            <a:ext cx="253274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AT" sz="1050" dirty="0" smtClean="0">
                <a:latin typeface="Times New Roman"/>
                <a:cs typeface="Times New Roman"/>
              </a:rPr>
              <a:t> </a:t>
            </a:r>
            <a:r>
              <a:rPr lang="el-GR" sz="1050" dirty="0" smtClean="0">
                <a:latin typeface="Times New Roman"/>
                <a:cs typeface="Times New Roman"/>
              </a:rPr>
              <a:t>θ</a:t>
            </a:r>
            <a:r>
              <a:rPr lang="de-AT" sz="1050" baseline="-25000" dirty="0" smtClean="0">
                <a:latin typeface="Times New Roman"/>
                <a:cs typeface="Times New Roman"/>
              </a:rPr>
              <a:t>blau</a:t>
            </a:r>
            <a:endParaRPr lang="de-AT" sz="1050" baseline="-25000" dirty="0"/>
          </a:p>
        </p:txBody>
      </p:sp>
      <p:cxnSp>
        <p:nvCxnSpPr>
          <p:cNvPr id="51" name="Gerade Verbindung 50"/>
          <p:cNvCxnSpPr/>
          <p:nvPr/>
        </p:nvCxnSpPr>
        <p:spPr>
          <a:xfrm flipV="1">
            <a:off x="505116" y="3789040"/>
            <a:ext cx="1440000" cy="14401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feld 51"/>
          <p:cNvSpPr txBox="1"/>
          <p:nvPr/>
        </p:nvSpPr>
        <p:spPr>
          <a:xfrm>
            <a:off x="1851355" y="3807929"/>
            <a:ext cx="92044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050" dirty="0" smtClean="0"/>
              <a:t>0-te Ordnung</a:t>
            </a:r>
            <a:endParaRPr lang="de-AT" sz="1050" dirty="0"/>
          </a:p>
        </p:txBody>
      </p:sp>
      <p:sp>
        <p:nvSpPr>
          <p:cNvPr id="53" name="Textfeld 52"/>
          <p:cNvSpPr txBox="1"/>
          <p:nvPr/>
        </p:nvSpPr>
        <p:spPr>
          <a:xfrm>
            <a:off x="1851355" y="3645024"/>
            <a:ext cx="92044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050" dirty="0" smtClean="0"/>
              <a:t>1-te Ordnung</a:t>
            </a:r>
            <a:endParaRPr lang="de-AT" sz="1050" dirty="0"/>
          </a:p>
        </p:txBody>
      </p:sp>
      <p:sp>
        <p:nvSpPr>
          <p:cNvPr id="54" name="Textfeld 53"/>
          <p:cNvSpPr txBox="1"/>
          <p:nvPr/>
        </p:nvSpPr>
        <p:spPr>
          <a:xfrm>
            <a:off x="1851355" y="3487484"/>
            <a:ext cx="92044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050" dirty="0"/>
              <a:t>2</a:t>
            </a:r>
            <a:r>
              <a:rPr lang="de-AT" sz="1050" dirty="0" smtClean="0"/>
              <a:t>-te Ordnung</a:t>
            </a:r>
            <a:endParaRPr lang="de-AT" sz="1050" dirty="0"/>
          </a:p>
        </p:txBody>
      </p:sp>
      <p:cxnSp>
        <p:nvCxnSpPr>
          <p:cNvPr id="55" name="Gerade Verbindung 54"/>
          <p:cNvCxnSpPr/>
          <p:nvPr/>
        </p:nvCxnSpPr>
        <p:spPr>
          <a:xfrm flipV="1">
            <a:off x="505116" y="3645024"/>
            <a:ext cx="1440000" cy="288032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Gerade Verbindung 55"/>
          <p:cNvCxnSpPr/>
          <p:nvPr/>
        </p:nvCxnSpPr>
        <p:spPr>
          <a:xfrm flipH="1" flipV="1">
            <a:off x="500509" y="3933056"/>
            <a:ext cx="1444607" cy="14401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Gerade Verbindung 56"/>
          <p:cNvCxnSpPr/>
          <p:nvPr/>
        </p:nvCxnSpPr>
        <p:spPr>
          <a:xfrm flipH="1" flipV="1">
            <a:off x="505117" y="3933056"/>
            <a:ext cx="1439999" cy="288032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feld 57"/>
          <p:cNvSpPr txBox="1"/>
          <p:nvPr/>
        </p:nvSpPr>
        <p:spPr>
          <a:xfrm>
            <a:off x="1851355" y="3946528"/>
            <a:ext cx="92044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050" dirty="0" smtClean="0"/>
              <a:t>1-te Ordnung</a:t>
            </a:r>
            <a:endParaRPr lang="de-AT" sz="1050" dirty="0"/>
          </a:p>
        </p:txBody>
      </p:sp>
      <p:sp>
        <p:nvSpPr>
          <p:cNvPr id="59" name="Textfeld 58"/>
          <p:cNvSpPr txBox="1"/>
          <p:nvPr/>
        </p:nvSpPr>
        <p:spPr>
          <a:xfrm>
            <a:off x="1851355" y="4081836"/>
            <a:ext cx="92044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050" dirty="0"/>
              <a:t>2</a:t>
            </a:r>
            <a:r>
              <a:rPr lang="de-AT" sz="1050" dirty="0" smtClean="0"/>
              <a:t>-te Ordnung</a:t>
            </a:r>
            <a:endParaRPr lang="de-AT" sz="1050" dirty="0"/>
          </a:p>
        </p:txBody>
      </p:sp>
      <p:sp>
        <p:nvSpPr>
          <p:cNvPr id="73" name="Ellipse 72"/>
          <p:cNvSpPr/>
          <p:nvPr/>
        </p:nvSpPr>
        <p:spPr>
          <a:xfrm>
            <a:off x="5883802" y="3861048"/>
            <a:ext cx="144016" cy="14401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cxnSp>
        <p:nvCxnSpPr>
          <p:cNvPr id="74" name="Gerade Verbindung 73"/>
          <p:cNvCxnSpPr/>
          <p:nvPr/>
        </p:nvCxnSpPr>
        <p:spPr>
          <a:xfrm>
            <a:off x="6099826" y="3933056"/>
            <a:ext cx="1440160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Gerade Verbindung 74"/>
          <p:cNvCxnSpPr/>
          <p:nvPr/>
        </p:nvCxnSpPr>
        <p:spPr>
          <a:xfrm>
            <a:off x="7544433" y="2816650"/>
            <a:ext cx="0" cy="27363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feld 75"/>
          <p:cNvSpPr txBox="1"/>
          <p:nvPr/>
        </p:nvSpPr>
        <p:spPr>
          <a:xfrm>
            <a:off x="5850837" y="3584886"/>
            <a:ext cx="44595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050" dirty="0" smtClean="0">
                <a:latin typeface="Times New Roman"/>
                <a:cs typeface="Times New Roman"/>
              </a:rPr>
              <a:t>weiß</a:t>
            </a:r>
            <a:endParaRPr lang="de-AT" sz="1050" dirty="0"/>
          </a:p>
        </p:txBody>
      </p:sp>
      <p:sp>
        <p:nvSpPr>
          <p:cNvPr id="77" name="Textfeld 76"/>
          <p:cNvSpPr txBox="1"/>
          <p:nvPr/>
        </p:nvSpPr>
        <p:spPr>
          <a:xfrm>
            <a:off x="6717522" y="3809374"/>
            <a:ext cx="64120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l-GR" sz="1050" dirty="0" smtClean="0">
                <a:latin typeface="Times New Roman"/>
                <a:cs typeface="Times New Roman"/>
              </a:rPr>
              <a:t>θ</a:t>
            </a:r>
            <a:endParaRPr lang="de-AT" sz="1050" dirty="0"/>
          </a:p>
        </p:txBody>
      </p:sp>
      <p:cxnSp>
        <p:nvCxnSpPr>
          <p:cNvPr id="78" name="Gerade Verbindung 77"/>
          <p:cNvCxnSpPr/>
          <p:nvPr/>
        </p:nvCxnSpPr>
        <p:spPr>
          <a:xfrm flipV="1">
            <a:off x="6104433" y="3741400"/>
            <a:ext cx="1440000" cy="19165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Gerade Verbindung 81"/>
          <p:cNvCxnSpPr/>
          <p:nvPr/>
        </p:nvCxnSpPr>
        <p:spPr>
          <a:xfrm flipV="1">
            <a:off x="6104433" y="3356992"/>
            <a:ext cx="1440000" cy="576064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Gerade Verbindung 82"/>
          <p:cNvCxnSpPr/>
          <p:nvPr/>
        </p:nvCxnSpPr>
        <p:spPr>
          <a:xfrm flipH="1" flipV="1">
            <a:off x="6099826" y="3933056"/>
            <a:ext cx="1440160" cy="20228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Gerade Verbindung 83"/>
          <p:cNvCxnSpPr/>
          <p:nvPr/>
        </p:nvCxnSpPr>
        <p:spPr>
          <a:xfrm flipH="1" flipV="1">
            <a:off x="6104434" y="3933056"/>
            <a:ext cx="1435552" cy="538171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Rechteck 88"/>
          <p:cNvSpPr/>
          <p:nvPr/>
        </p:nvSpPr>
        <p:spPr>
          <a:xfrm>
            <a:off x="7596335" y="3501008"/>
            <a:ext cx="144016" cy="253916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46000">
                <a:srgbClr val="FFFF00"/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1"/>
            <a:tileRect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90" name="Rechteck 89"/>
          <p:cNvSpPr/>
          <p:nvPr/>
        </p:nvSpPr>
        <p:spPr>
          <a:xfrm>
            <a:off x="7596335" y="3140968"/>
            <a:ext cx="144016" cy="253916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46000">
                <a:srgbClr val="FFFF00"/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1"/>
            <a:tileRect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91" name="Rechteck 90"/>
          <p:cNvSpPr/>
          <p:nvPr/>
        </p:nvSpPr>
        <p:spPr>
          <a:xfrm rot="10800000">
            <a:off x="7596336" y="4111187"/>
            <a:ext cx="144016" cy="253916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46000">
                <a:srgbClr val="FFFF00"/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1"/>
            <a:tileRect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92" name="Rechteck 91"/>
          <p:cNvSpPr/>
          <p:nvPr/>
        </p:nvSpPr>
        <p:spPr>
          <a:xfrm rot="10800000">
            <a:off x="7596336" y="4471227"/>
            <a:ext cx="144016" cy="253916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46000">
                <a:srgbClr val="FFFF00"/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1"/>
            <a:tileRect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93" name="Rechteck 92"/>
          <p:cNvSpPr/>
          <p:nvPr/>
        </p:nvSpPr>
        <p:spPr>
          <a:xfrm>
            <a:off x="7596335" y="3806098"/>
            <a:ext cx="144016" cy="253916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cxnSp>
        <p:nvCxnSpPr>
          <p:cNvPr id="103" name="Gerade Verbindung 102"/>
          <p:cNvCxnSpPr/>
          <p:nvPr/>
        </p:nvCxnSpPr>
        <p:spPr>
          <a:xfrm flipV="1">
            <a:off x="6124470" y="3284984"/>
            <a:ext cx="1415516" cy="649903"/>
          </a:xfrm>
          <a:prstGeom prst="line">
            <a:avLst/>
          </a:prstGeom>
          <a:ln>
            <a:solidFill>
              <a:srgbClr val="92D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Gerade Verbindung 104"/>
          <p:cNvCxnSpPr/>
          <p:nvPr/>
        </p:nvCxnSpPr>
        <p:spPr>
          <a:xfrm flipV="1">
            <a:off x="6123508" y="3212976"/>
            <a:ext cx="1420925" cy="719684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9" name="Gruppieren 108"/>
          <p:cNvGrpSpPr/>
          <p:nvPr/>
        </p:nvGrpSpPr>
        <p:grpSpPr>
          <a:xfrm>
            <a:off x="500509" y="3834300"/>
            <a:ext cx="962" cy="210588"/>
            <a:chOff x="500509" y="3834300"/>
            <a:chExt cx="962" cy="210588"/>
          </a:xfrm>
        </p:grpSpPr>
        <p:cxnSp>
          <p:nvCxnSpPr>
            <p:cNvPr id="107" name="Gerade Verbindung 106"/>
            <p:cNvCxnSpPr/>
            <p:nvPr/>
          </p:nvCxnSpPr>
          <p:spPr>
            <a:xfrm flipV="1">
              <a:off x="500509" y="3946528"/>
              <a:ext cx="0" cy="9836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Gerade Verbindung 107"/>
            <p:cNvCxnSpPr/>
            <p:nvPr/>
          </p:nvCxnSpPr>
          <p:spPr>
            <a:xfrm flipV="1">
              <a:off x="501471" y="3834300"/>
              <a:ext cx="0" cy="9836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0" name="Gruppieren 109"/>
          <p:cNvGrpSpPr/>
          <p:nvPr/>
        </p:nvGrpSpPr>
        <p:grpSpPr>
          <a:xfrm>
            <a:off x="3374305" y="3834300"/>
            <a:ext cx="962" cy="210588"/>
            <a:chOff x="500509" y="3834300"/>
            <a:chExt cx="962" cy="210588"/>
          </a:xfrm>
        </p:grpSpPr>
        <p:cxnSp>
          <p:nvCxnSpPr>
            <p:cNvPr id="111" name="Gerade Verbindung 110"/>
            <p:cNvCxnSpPr/>
            <p:nvPr/>
          </p:nvCxnSpPr>
          <p:spPr>
            <a:xfrm flipV="1">
              <a:off x="500509" y="3946528"/>
              <a:ext cx="0" cy="9836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Gerade Verbindung 111"/>
            <p:cNvCxnSpPr/>
            <p:nvPr/>
          </p:nvCxnSpPr>
          <p:spPr>
            <a:xfrm flipV="1">
              <a:off x="501471" y="3834300"/>
              <a:ext cx="0" cy="9836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3" name="Gruppieren 112"/>
          <p:cNvGrpSpPr/>
          <p:nvPr/>
        </p:nvGrpSpPr>
        <p:grpSpPr>
          <a:xfrm>
            <a:off x="6123508" y="3830421"/>
            <a:ext cx="962" cy="210588"/>
            <a:chOff x="500509" y="3834300"/>
            <a:chExt cx="962" cy="210588"/>
          </a:xfrm>
        </p:grpSpPr>
        <p:cxnSp>
          <p:nvCxnSpPr>
            <p:cNvPr id="114" name="Gerade Verbindung 113"/>
            <p:cNvCxnSpPr/>
            <p:nvPr/>
          </p:nvCxnSpPr>
          <p:spPr>
            <a:xfrm flipV="1">
              <a:off x="500509" y="3946528"/>
              <a:ext cx="0" cy="9836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Gerade Verbindung 114"/>
            <p:cNvCxnSpPr/>
            <p:nvPr/>
          </p:nvCxnSpPr>
          <p:spPr>
            <a:xfrm flipV="1">
              <a:off x="501471" y="3834300"/>
              <a:ext cx="0" cy="9836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8" name="Gerade Verbindung 117"/>
          <p:cNvCxnSpPr/>
          <p:nvPr/>
        </p:nvCxnSpPr>
        <p:spPr>
          <a:xfrm flipV="1">
            <a:off x="6124470" y="3676017"/>
            <a:ext cx="1415516" cy="252764"/>
          </a:xfrm>
          <a:prstGeom prst="line">
            <a:avLst/>
          </a:prstGeom>
          <a:ln>
            <a:solidFill>
              <a:srgbClr val="92D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Gerade Verbindung 126"/>
          <p:cNvCxnSpPr/>
          <p:nvPr/>
        </p:nvCxnSpPr>
        <p:spPr>
          <a:xfrm flipV="1">
            <a:off x="6124470" y="3584886"/>
            <a:ext cx="1415516" cy="350002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Gerade Verbindung 131"/>
          <p:cNvCxnSpPr/>
          <p:nvPr/>
        </p:nvCxnSpPr>
        <p:spPr>
          <a:xfrm>
            <a:off x="6123508" y="3934889"/>
            <a:ext cx="1416478" cy="265555"/>
          </a:xfrm>
          <a:prstGeom prst="line">
            <a:avLst/>
          </a:prstGeom>
          <a:ln>
            <a:solidFill>
              <a:srgbClr val="92D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Gerade Verbindung 135"/>
          <p:cNvCxnSpPr/>
          <p:nvPr/>
        </p:nvCxnSpPr>
        <p:spPr>
          <a:xfrm>
            <a:off x="6123508" y="3933056"/>
            <a:ext cx="1420925" cy="360040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Gerade Verbindung 140"/>
          <p:cNvCxnSpPr/>
          <p:nvPr/>
        </p:nvCxnSpPr>
        <p:spPr>
          <a:xfrm>
            <a:off x="6123508" y="3934889"/>
            <a:ext cx="1416478" cy="629181"/>
          </a:xfrm>
          <a:prstGeom prst="line">
            <a:avLst/>
          </a:prstGeom>
          <a:ln>
            <a:solidFill>
              <a:srgbClr val="92D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Gerade Verbindung 145"/>
          <p:cNvCxnSpPr/>
          <p:nvPr/>
        </p:nvCxnSpPr>
        <p:spPr>
          <a:xfrm>
            <a:off x="6104434" y="3926383"/>
            <a:ext cx="1435552" cy="726753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28035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Das elektromagnetische Spektrum</a:t>
            </a:r>
            <a:endParaRPr lang="de-AT" dirty="0"/>
          </a:p>
        </p:txBody>
      </p:sp>
      <p:pic>
        <p:nvPicPr>
          <p:cNvPr id="3074" name="Picture 2" descr="Übersicht mit sichtbarem Spektrum im Detai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19" y="1988840"/>
            <a:ext cx="8753461" cy="2678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eck 3"/>
          <p:cNvSpPr/>
          <p:nvPr/>
        </p:nvSpPr>
        <p:spPr>
          <a:xfrm>
            <a:off x="-8880" y="6650335"/>
            <a:ext cx="630518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z="800" dirty="0" smtClean="0"/>
              <a:t>https://de.wikipedia.org/wiki/Elektromagnetisches_Spektrum</a:t>
            </a:r>
            <a:endParaRPr lang="de-AT" sz="800" dirty="0"/>
          </a:p>
        </p:txBody>
      </p:sp>
    </p:spTree>
    <p:extLst>
      <p:ext uri="{BB962C8B-B14F-4D97-AF65-F5344CB8AC3E}">
        <p14:creationId xmlns:p14="http://schemas.microsoft.com/office/powerpoint/2010/main" val="29687261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AT" dirty="0" smtClean="0"/>
              <a:t>Spektrum eines astronomischen Objekts am Beispiel </a:t>
            </a:r>
            <a:r>
              <a:rPr lang="el-GR" dirty="0" smtClean="0">
                <a:latin typeface="Times New Roman"/>
                <a:cs typeface="Times New Roman"/>
              </a:rPr>
              <a:t>α</a:t>
            </a:r>
            <a:r>
              <a:rPr lang="de-AT" dirty="0" smtClean="0">
                <a:latin typeface="Times New Roman"/>
                <a:cs typeface="Times New Roman"/>
              </a:rPr>
              <a:t>-</a:t>
            </a:r>
            <a:r>
              <a:rPr lang="de-AT" dirty="0" err="1" smtClean="0"/>
              <a:t>Lyrae</a:t>
            </a:r>
            <a:r>
              <a:rPr lang="de-AT" dirty="0" smtClean="0"/>
              <a:t>, 1/4</a:t>
            </a:r>
            <a:endParaRPr lang="de-AT" dirty="0"/>
          </a:p>
        </p:txBody>
      </p:sp>
      <p:pic>
        <p:nvPicPr>
          <p:cNvPr id="4099" name="Picture 3" descr="D:\aaa\Astro\Verein\vega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30" t="23407" r="6452" b="18189"/>
          <a:stretch/>
        </p:blipFill>
        <p:spPr bwMode="auto">
          <a:xfrm>
            <a:off x="508637" y="1556792"/>
            <a:ext cx="8131696" cy="4332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395536" y="6021288"/>
            <a:ext cx="6336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smtClean="0"/>
              <a:t>Erstellt am 15.5.2022, Hypergraph, </a:t>
            </a:r>
            <a:r>
              <a:rPr lang="de-AT" dirty="0" err="1" smtClean="0"/>
              <a:t>ca</a:t>
            </a:r>
            <a:r>
              <a:rPr lang="de-AT" dirty="0" smtClean="0"/>
              <a:t> 200 </a:t>
            </a:r>
            <a:r>
              <a:rPr lang="de-AT" dirty="0" err="1" smtClean="0"/>
              <a:t>lpm</a:t>
            </a:r>
            <a:r>
              <a:rPr lang="de-AT" dirty="0" smtClean="0"/>
              <a:t> </a:t>
            </a:r>
            <a:r>
              <a:rPr lang="de-AT" dirty="0" err="1" smtClean="0"/>
              <a:t>Blaze</a:t>
            </a:r>
            <a:r>
              <a:rPr lang="de-AT" dirty="0" smtClean="0"/>
              <a:t> Gitter</a:t>
            </a:r>
          </a:p>
          <a:p>
            <a:r>
              <a:rPr lang="de-AT" dirty="0" smtClean="0"/>
              <a:t>Geringe Auflösung, nicht ausgerichtet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8665579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AT" dirty="0" smtClean="0"/>
              <a:t>Spektrum eines astronomischen Objekts am Beispiel </a:t>
            </a:r>
            <a:r>
              <a:rPr lang="el-GR" dirty="0" smtClean="0">
                <a:latin typeface="Times New Roman"/>
                <a:cs typeface="Times New Roman"/>
              </a:rPr>
              <a:t>α</a:t>
            </a:r>
            <a:r>
              <a:rPr lang="de-AT" dirty="0" smtClean="0">
                <a:latin typeface="Times New Roman"/>
                <a:cs typeface="Times New Roman"/>
              </a:rPr>
              <a:t>-</a:t>
            </a:r>
            <a:r>
              <a:rPr lang="de-AT" dirty="0" err="1" smtClean="0"/>
              <a:t>Lyrae</a:t>
            </a:r>
            <a:r>
              <a:rPr lang="de-AT" dirty="0" smtClean="0"/>
              <a:t>, 2/4 </a:t>
            </a:r>
            <a:endParaRPr lang="de-AT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276872"/>
            <a:ext cx="6168852" cy="421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1247714" y="3212976"/>
            <a:ext cx="63367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smtClean="0">
                <a:hlinkClick r:id="rId3"/>
              </a:rPr>
              <a:t>https://static.spektrum.de/fm/1027/f2000/Vega_Spectrum.jpg</a:t>
            </a:r>
            <a:endParaRPr lang="de-AT" dirty="0" smtClean="0"/>
          </a:p>
          <a:p>
            <a:r>
              <a:rPr lang="de-AT" dirty="0" smtClean="0"/>
              <a:t>Höhere Auflösung</a:t>
            </a:r>
          </a:p>
          <a:p>
            <a:r>
              <a:rPr lang="de-AT" dirty="0" smtClean="0"/>
              <a:t>ausgerichtet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0390609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AT" dirty="0" smtClean="0"/>
              <a:t>Spektrum eines astronomischen Objekts am Beispiel </a:t>
            </a:r>
            <a:r>
              <a:rPr lang="el-GR" dirty="0" smtClean="0">
                <a:latin typeface="Times New Roman"/>
                <a:cs typeface="Times New Roman"/>
              </a:rPr>
              <a:t>α</a:t>
            </a:r>
            <a:r>
              <a:rPr lang="de-AT" dirty="0" smtClean="0">
                <a:latin typeface="Times New Roman"/>
                <a:cs typeface="Times New Roman"/>
              </a:rPr>
              <a:t>-</a:t>
            </a:r>
            <a:r>
              <a:rPr lang="de-AT" dirty="0" err="1" smtClean="0"/>
              <a:t>Lyrae</a:t>
            </a:r>
            <a:r>
              <a:rPr lang="de-AT" dirty="0" smtClean="0"/>
              <a:t>, 3/4 </a:t>
            </a:r>
            <a:endParaRPr lang="de-AT" dirty="0"/>
          </a:p>
        </p:txBody>
      </p:sp>
      <p:sp>
        <p:nvSpPr>
          <p:cNvPr id="7" name="Textfeld 6"/>
          <p:cNvSpPr txBox="1"/>
          <p:nvPr/>
        </p:nvSpPr>
        <p:spPr>
          <a:xfrm>
            <a:off x="1043608" y="5301208"/>
            <a:ext cx="63367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err="1" smtClean="0"/>
              <a:t>Flux</a:t>
            </a:r>
            <a:r>
              <a:rPr lang="de-AT" dirty="0" smtClean="0"/>
              <a:t> pro </a:t>
            </a:r>
            <a:r>
              <a:rPr lang="de-AT" dirty="0" err="1" smtClean="0"/>
              <a:t>Ångström</a:t>
            </a:r>
            <a:r>
              <a:rPr lang="de-AT" dirty="0" smtClean="0"/>
              <a:t>, „Histogramm“, Absorptionslinien deutlich erkennbar</a:t>
            </a:r>
          </a:p>
          <a:p>
            <a:r>
              <a:rPr lang="de-AT" dirty="0" smtClean="0"/>
              <a:t>1 Å = 0,1 </a:t>
            </a:r>
            <a:r>
              <a:rPr lang="de-AT" dirty="0" err="1" smtClean="0"/>
              <a:t>nm</a:t>
            </a:r>
            <a:endParaRPr lang="de-AT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947" y="1556792"/>
            <a:ext cx="8450106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hteck 2"/>
          <p:cNvSpPr/>
          <p:nvPr/>
        </p:nvSpPr>
        <p:spPr>
          <a:xfrm>
            <a:off x="0" y="6642556"/>
            <a:ext cx="442798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z="800" dirty="0"/>
              <a:t>https://www.spektrum.de/alias/wunder-des-weltalls/wega-spektrum/1909288</a:t>
            </a:r>
          </a:p>
        </p:txBody>
      </p:sp>
    </p:spTree>
    <p:extLst>
      <p:ext uri="{BB962C8B-B14F-4D97-AF65-F5344CB8AC3E}">
        <p14:creationId xmlns:p14="http://schemas.microsoft.com/office/powerpoint/2010/main" val="30782526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AT" dirty="0" smtClean="0"/>
              <a:t>Spektrum eines astronomischen Objekts am Beispiel </a:t>
            </a:r>
            <a:r>
              <a:rPr lang="el-GR" dirty="0" smtClean="0">
                <a:latin typeface="Times New Roman"/>
                <a:cs typeface="Times New Roman"/>
              </a:rPr>
              <a:t>α</a:t>
            </a:r>
            <a:r>
              <a:rPr lang="de-AT" dirty="0" smtClean="0">
                <a:latin typeface="Times New Roman"/>
                <a:cs typeface="Times New Roman"/>
              </a:rPr>
              <a:t>-</a:t>
            </a:r>
            <a:r>
              <a:rPr lang="de-AT" dirty="0" err="1" smtClean="0"/>
              <a:t>Lyrae</a:t>
            </a:r>
            <a:r>
              <a:rPr lang="de-AT" dirty="0" smtClean="0"/>
              <a:t>, 4/4</a:t>
            </a:r>
            <a:endParaRPr lang="de-AT" dirty="0"/>
          </a:p>
        </p:txBody>
      </p:sp>
      <p:sp>
        <p:nvSpPr>
          <p:cNvPr id="7" name="Textfeld 6"/>
          <p:cNvSpPr txBox="1"/>
          <p:nvPr/>
        </p:nvSpPr>
        <p:spPr>
          <a:xfrm>
            <a:off x="1043608" y="5301208"/>
            <a:ext cx="63367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AT" dirty="0" smtClean="0"/>
          </a:p>
          <a:p>
            <a:r>
              <a:rPr lang="de-AT" dirty="0" smtClean="0"/>
              <a:t>Empfindlichkeit des Instruments ist nicht für alle Wellenlängen gleich. Vergleichbarkeit mit anderen Himmelsobjekten wird </a:t>
            </a:r>
            <a:r>
              <a:rPr lang="de-AT" dirty="0" smtClean="0"/>
              <a:t>hergestellt</a:t>
            </a:r>
            <a:endParaRPr lang="de-AT" dirty="0" smtClean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046733"/>
            <a:ext cx="8449200" cy="3243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hteck 4"/>
          <p:cNvSpPr/>
          <p:nvPr/>
        </p:nvSpPr>
        <p:spPr>
          <a:xfrm>
            <a:off x="0" y="6642556"/>
            <a:ext cx="442798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z="800" dirty="0"/>
              <a:t>https://www.spektrum.de/alias/wunder-des-weltalls/wega-spektrum/1909288</a:t>
            </a:r>
          </a:p>
        </p:txBody>
      </p:sp>
    </p:spTree>
    <p:extLst>
      <p:ext uri="{BB962C8B-B14F-4D97-AF65-F5344CB8AC3E}">
        <p14:creationId xmlns:p14="http://schemas.microsoft.com/office/powerpoint/2010/main" val="6597791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AT" dirty="0" smtClean="0"/>
              <a:t>Absorptions- </a:t>
            </a:r>
            <a:r>
              <a:rPr lang="de-AT" dirty="0" smtClean="0"/>
              <a:t>vs. </a:t>
            </a:r>
            <a:r>
              <a:rPr lang="de-AT" dirty="0" smtClean="0"/>
              <a:t>Emissionsspektrum</a:t>
            </a:r>
            <a:endParaRPr lang="de-AT" dirty="0"/>
          </a:p>
        </p:txBody>
      </p:sp>
      <p:pic>
        <p:nvPicPr>
          <p:cNvPr id="7170" name="Picture 2" descr="origin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18" y="1267123"/>
            <a:ext cx="3517151" cy="1527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WR 137 spectru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56992"/>
            <a:ext cx="3528392" cy="2393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683568" y="6018796"/>
            <a:ext cx="4040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smtClean="0"/>
              <a:t>Wolf </a:t>
            </a:r>
            <a:r>
              <a:rPr lang="de-AT" dirty="0" err="1" smtClean="0"/>
              <a:t>Rayet</a:t>
            </a:r>
            <a:r>
              <a:rPr lang="de-AT" dirty="0" smtClean="0"/>
              <a:t> Stern – </a:t>
            </a:r>
            <a:r>
              <a:rPr lang="de-AT" dirty="0" smtClean="0"/>
              <a:t>Emissionsspektrum </a:t>
            </a:r>
            <a:r>
              <a:rPr lang="de-AT" dirty="0" smtClean="0"/>
              <a:t>– Linien gehen nach oben</a:t>
            </a:r>
            <a:endParaRPr lang="de-AT" dirty="0"/>
          </a:p>
        </p:txBody>
      </p:sp>
      <p:pic>
        <p:nvPicPr>
          <p:cNvPr id="7174" name="Picture 6" descr="http://www.astrosurf.com/buil/us/vatlas/vega0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305169"/>
            <a:ext cx="3528000" cy="2464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feld 7"/>
          <p:cNvSpPr txBox="1"/>
          <p:nvPr/>
        </p:nvSpPr>
        <p:spPr>
          <a:xfrm>
            <a:off x="5276683" y="5949280"/>
            <a:ext cx="31837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Times New Roman"/>
                <a:cs typeface="Times New Roman"/>
              </a:rPr>
              <a:t>α</a:t>
            </a:r>
            <a:r>
              <a:rPr lang="de-AT" dirty="0" smtClean="0"/>
              <a:t>-</a:t>
            </a:r>
            <a:r>
              <a:rPr lang="de-AT" dirty="0" err="1" smtClean="0"/>
              <a:t>Lyrae</a:t>
            </a:r>
            <a:r>
              <a:rPr lang="de-AT" dirty="0" smtClean="0"/>
              <a:t>, Absorptionsspektrum – Linien gehen nach unten</a:t>
            </a:r>
            <a:endParaRPr lang="de-AT" dirty="0"/>
          </a:p>
        </p:txBody>
      </p:sp>
      <p:pic>
        <p:nvPicPr>
          <p:cNvPr id="7176" name="Picture 8" descr="https://casswww.ucsd.edu/archive/public/tutorial/images/physics/em_abs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922" y="1340768"/>
            <a:ext cx="2232249" cy="1516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hteck 10"/>
          <p:cNvSpPr/>
          <p:nvPr/>
        </p:nvSpPr>
        <p:spPr>
          <a:xfrm>
            <a:off x="4122712" y="5393096"/>
            <a:ext cx="28803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z="900" dirty="0"/>
              <a:t>Å</a:t>
            </a:r>
          </a:p>
        </p:txBody>
      </p:sp>
      <p:sp>
        <p:nvSpPr>
          <p:cNvPr id="3" name="Rechteck 2"/>
          <p:cNvSpPr/>
          <p:nvPr/>
        </p:nvSpPr>
        <p:spPr>
          <a:xfrm>
            <a:off x="766818" y="2856907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AT" sz="800" dirty="0"/>
              <a:t>https://www.mpifr-bonn.mpg.de/583437/was-ist-ein-spektrum</a:t>
            </a:r>
          </a:p>
        </p:txBody>
      </p:sp>
      <p:sp>
        <p:nvSpPr>
          <p:cNvPr id="5" name="Rechteck 4"/>
          <p:cNvSpPr/>
          <p:nvPr/>
        </p:nvSpPr>
        <p:spPr>
          <a:xfrm>
            <a:off x="738519" y="5769889"/>
            <a:ext cx="180690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sz="800" dirty="0"/>
              <a:t>https://en.wikipedia.org/wiki/WR_137</a:t>
            </a:r>
          </a:p>
        </p:txBody>
      </p:sp>
      <p:sp>
        <p:nvSpPr>
          <p:cNvPr id="6" name="Rechteck 5"/>
          <p:cNvSpPr/>
          <p:nvPr/>
        </p:nvSpPr>
        <p:spPr>
          <a:xfrm>
            <a:off x="5276683" y="5807585"/>
            <a:ext cx="305281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z="800" dirty="0"/>
              <a:t>http://www.astrosurf.com/buil/us/vatlas/vatlas.htm</a:t>
            </a:r>
          </a:p>
        </p:txBody>
      </p:sp>
      <p:sp>
        <p:nvSpPr>
          <p:cNvPr id="7" name="Rechteck 6"/>
          <p:cNvSpPr/>
          <p:nvPr/>
        </p:nvSpPr>
        <p:spPr>
          <a:xfrm>
            <a:off x="5489848" y="2890391"/>
            <a:ext cx="365415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z="800" dirty="0"/>
              <a:t>https://casswww.ucsd.edu/archive/public/tutorial/images/physics/em_abs.gif</a:t>
            </a:r>
          </a:p>
        </p:txBody>
      </p:sp>
    </p:spTree>
    <p:extLst>
      <p:ext uri="{BB962C8B-B14F-4D97-AF65-F5344CB8AC3E}">
        <p14:creationId xmlns:p14="http://schemas.microsoft.com/office/powerpoint/2010/main" val="3392836245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624</Words>
  <Application>Microsoft Office PowerPoint</Application>
  <PresentationFormat>Bildschirmpräsentation (4:3)</PresentationFormat>
  <Paragraphs>124</Paragraphs>
  <Slides>19</Slides>
  <Notes>4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0" baseType="lpstr">
      <vt:lpstr>Larissa</vt:lpstr>
      <vt:lpstr>PowerPoint-Präsentation</vt:lpstr>
      <vt:lpstr>Übersicht</vt:lpstr>
      <vt:lpstr>Wie entsteht der „Regenbogen“</vt:lpstr>
      <vt:lpstr>Das elektromagnetische Spektrum</vt:lpstr>
      <vt:lpstr>Spektrum eines astronomischen Objekts am Beispiel α-Lyrae, 1/4</vt:lpstr>
      <vt:lpstr>Spektrum eines astronomischen Objekts am Beispiel α-Lyrae, 2/4 </vt:lpstr>
      <vt:lpstr>Spektrum eines astronomischen Objekts am Beispiel α-Lyrae, 3/4 </vt:lpstr>
      <vt:lpstr>Spektrum eines astronomischen Objekts am Beispiel α-Lyrae, 4/4</vt:lpstr>
      <vt:lpstr>Absorptions- vs. Emissionsspektrum</vt:lpstr>
      <vt:lpstr>Wie entstehen die Linien?</vt:lpstr>
      <vt:lpstr>Was kann man messen?</vt:lpstr>
      <vt:lpstr>Chemische Zusammensetzung</vt:lpstr>
      <vt:lpstr>Bestimmung Temperatur</vt:lpstr>
      <vt:lpstr>(Kosmologische) Rotverschiebung</vt:lpstr>
      <vt:lpstr>Das Instrument</vt:lpstr>
      <vt:lpstr>Die Auflösung</vt:lpstr>
      <vt:lpstr>LHIRES III, Schema 1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ST</dc:creator>
  <cp:lastModifiedBy>ST</cp:lastModifiedBy>
  <cp:revision>77</cp:revision>
  <dcterms:created xsi:type="dcterms:W3CDTF">2023-12-26T11:01:06Z</dcterms:created>
  <dcterms:modified xsi:type="dcterms:W3CDTF">2024-01-12T15:57:55Z</dcterms:modified>
</cp:coreProperties>
</file>