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6T12:17:50.08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24575,'1'0'-8191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6T12:17:54.24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77 24575,'26'0'0,"0"-1"0,-1-2 0,39-8 0,-15-1 0,0 3 0,0 2 0,1 2 0,0 2 0,0 2 0,78 10 0,34 5 0,240-9 0,-230-7 0,-88 2 0,175 3 0,-185 1 0,110 21 0,36 15 0,1-10 0,349 2 0,-322-31 0,378-5 0,-337-9 0,147 0 0,214 13 0,-642 0 0,-1-1 0,1 0 0,0 0 0,0 0 0,-1-1 0,1-1 0,-1 1 0,1-1 0,12-8 0,0-1 0,36-31 0,-16 12 0,9 3 54,-25 17-1473,-14 5-5407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585C1F-E136-B598-C153-942B1DFC9A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216F5E7-0D8D-72E4-BC2C-3E8D023CBC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E36D395-65C9-70A2-2AB3-1CF6FFAF8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D69A4-17F6-4C0A-BFB6-52CA3ED2D63E}" type="datetimeFigureOut">
              <a:rPr lang="de-AT" smtClean="0"/>
              <a:t>26.07.2024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25F471-3CE9-7A80-AAEE-74618087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FA1691-B609-7839-22C2-6148C3EF4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BAF82-DCD6-4A03-8FAD-E872E596A14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74620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4FB2A3-224C-7768-ABBE-DAC342FBD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C845919-DDE4-2B04-4361-762755735F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7441CD-AD6F-33B5-5E7C-D15FF7C7A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D69A4-17F6-4C0A-BFB6-52CA3ED2D63E}" type="datetimeFigureOut">
              <a:rPr lang="de-AT" smtClean="0"/>
              <a:t>26.07.2024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97699B-DAF7-9690-AEE0-FC2232685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B25BBF4-7224-C584-FB2C-9E4957F87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BAF82-DCD6-4A03-8FAD-E872E596A14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80648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FA5EBB7-E969-F551-44FC-840964CD1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64CBD70-5C6A-6251-11A3-6150E4A0F8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D6CF01-5083-2DA0-3712-878F5009E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D69A4-17F6-4C0A-BFB6-52CA3ED2D63E}" type="datetimeFigureOut">
              <a:rPr lang="de-AT" smtClean="0"/>
              <a:t>26.07.2024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22BFCD-57D6-6BC4-18EC-605DD26D8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25CF0C-9EB3-CB68-6E43-A93878830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BAF82-DCD6-4A03-8FAD-E872E596A14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48943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C49C15-24C1-0C0E-B117-340706A68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A3594E-8ACD-C5A5-E918-966D437A0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DA4069-B051-E580-6078-D2F3768FF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D69A4-17F6-4C0A-BFB6-52CA3ED2D63E}" type="datetimeFigureOut">
              <a:rPr lang="de-AT" smtClean="0"/>
              <a:t>26.07.2024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8A560C4-CC91-FED4-51D0-47D404C45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DDC67A-3825-5216-BB2B-42A993FD4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BAF82-DCD6-4A03-8FAD-E872E596A14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13617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B57306-49DF-0273-41C8-DE8344C91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6032737-37EF-EC13-E117-C70347745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21B994-A0CA-0315-F3B8-0AF5BAE4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D69A4-17F6-4C0A-BFB6-52CA3ED2D63E}" type="datetimeFigureOut">
              <a:rPr lang="de-AT" smtClean="0"/>
              <a:t>26.07.2024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E009C19-7B55-1E92-BF7B-681F6330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483172-B843-7528-B0DB-9597D88CB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BAF82-DCD6-4A03-8FAD-E872E596A14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19912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0FA781-3DCB-1812-22DB-4A4ED94F7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3BEE43-7119-424B-0927-80855414B8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52AC747-BF83-ACA7-6BF3-11FD947E3F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B4ADB85-DD53-A66A-1C40-D1D190E7B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D69A4-17F6-4C0A-BFB6-52CA3ED2D63E}" type="datetimeFigureOut">
              <a:rPr lang="de-AT" smtClean="0"/>
              <a:t>26.07.2024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C0B51AD-AC4F-51EE-42CB-7920BA804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50C4153-7755-29E1-A6FB-80FAFFEE4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BAF82-DCD6-4A03-8FAD-E872E596A14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9671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C34B27-BE64-508E-D93B-9040E91E8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041AB49-A477-08FE-A759-939002168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0C31A81-FAD7-FE44-A8C6-DA59874DE0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077CEC3-DDB1-6227-692B-3FF62EBE8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C076868-1F0D-9518-F977-DFC547BBD4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5107470-83B7-1C58-0F56-D38DE6742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D69A4-17F6-4C0A-BFB6-52CA3ED2D63E}" type="datetimeFigureOut">
              <a:rPr lang="de-AT" smtClean="0"/>
              <a:t>26.07.2024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80383F8-7278-8DFE-B081-6BE02A24A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72A6A43-2921-5A3A-5F43-18A867995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BAF82-DCD6-4A03-8FAD-E872E596A14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63468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9F2A7F-1114-8F56-7B56-10CD45DD0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B7CBBBE-6CCE-D6D0-712A-B4F5AD5AB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D69A4-17F6-4C0A-BFB6-52CA3ED2D63E}" type="datetimeFigureOut">
              <a:rPr lang="de-AT" smtClean="0"/>
              <a:t>26.07.2024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0D576C-7A2C-FC4B-01C6-3D0ECAA8E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BD179BB-ABF4-B2AB-4932-57A243BB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BAF82-DCD6-4A03-8FAD-E872E596A14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49834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2CF940A-376E-93F0-2B52-80F83AE0F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D69A4-17F6-4C0A-BFB6-52CA3ED2D63E}" type="datetimeFigureOut">
              <a:rPr lang="de-AT" smtClean="0"/>
              <a:t>26.07.2024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7F11BCE-9E2A-4DFD-A3FA-0AEEA68E0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2279DC6-C901-701F-FCF2-4B71C025C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BAF82-DCD6-4A03-8FAD-E872E596A14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38326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A72403-2F66-6E1F-7770-848407CCA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FF9978-E99B-F837-1213-0CB02EFE5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392606D-270C-CD30-1FD4-3AD6EFF699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EDBC658-07EA-9EA6-57BA-539AABCF6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D69A4-17F6-4C0A-BFB6-52CA3ED2D63E}" type="datetimeFigureOut">
              <a:rPr lang="de-AT" smtClean="0"/>
              <a:t>26.07.2024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0E3A6CF-7A27-A95D-A93E-A540D0737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51D0AD3-EB41-E998-B4D3-4557E4FFB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BAF82-DCD6-4A03-8FAD-E872E596A14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93760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08904A-8CCA-9346-7DFE-935E37E21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D2B4CB0-6DAB-33A4-8F9F-442D505318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599E20E-7C7A-AFF6-7266-70864FFCD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8F43398-F8D5-FF21-7949-DF3BCD22D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D69A4-17F6-4C0A-BFB6-52CA3ED2D63E}" type="datetimeFigureOut">
              <a:rPr lang="de-AT" smtClean="0"/>
              <a:t>26.07.2024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13BBB4D-9692-3C33-BFA0-BCB24B61E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86A47ED-D024-5BBB-6838-48BADA0DB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BAF82-DCD6-4A03-8FAD-E872E596A14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98798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ECE93D9-D625-A4F1-6A37-25AF706A1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79071F2-A9B8-F131-B9DB-1CCD6024D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61809C3-2AF4-15CA-7055-69955582F8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3D69A4-17F6-4C0A-BFB6-52CA3ED2D63E}" type="datetimeFigureOut">
              <a:rPr lang="de-AT" smtClean="0"/>
              <a:t>26.07.2024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13378C8-CC0D-5CFD-2CD3-F394427E3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BC5E23-85FC-49CD-4CB8-F092C8161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BBAF82-DCD6-4A03-8FAD-E872E596A14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62268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Erdradius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.wikipedia.org/wiki/Entartete_Materie" TargetMode="External"/><Relationship Id="rId4" Type="http://schemas.openxmlformats.org/officeDocument/2006/relationships/hyperlink" Target="https://de.wikipedia.org/wiki/Leuchtkraf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Sonnenmasse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Sternentwicklun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The_Sun_by_the_Atmospheric_Imaging_Assembly_of_NASA's_Solar_Dynamics_Observatory_-_20100819.jp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de.wikipedia.org/wiki/Sonnenradius" TargetMode="External"/><Relationship Id="rId7" Type="http://schemas.openxmlformats.org/officeDocument/2006/relationships/customXml" Target="../ink/ink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customXml" Target="../ink/ink1.xml"/><Relationship Id="rId10" Type="http://schemas.openxmlformats.org/officeDocument/2006/relationships/hyperlink" Target="https://www.youtube.com/watch?v=p6UF71o7rIA" TargetMode="External"/><Relationship Id="rId4" Type="http://schemas.openxmlformats.org/officeDocument/2006/relationships/hyperlink" Target="https://de.wikipedia.org/wiki/Potenzschreibweise" TargetMode="External"/><Relationship Id="rId9" Type="http://schemas.openxmlformats.org/officeDocument/2006/relationships/hyperlink" Target="https://de.wikipedia.org/wiki/Sonne#cite_note-2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Sonnenleuchtkraft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e.wikipedia.org/wiki/Sonnenradiu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Sternoberfl%C3%A4che#Oberfl%C3%A4chentemperatur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8F3160-6711-4FD1-73FA-1252746819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239837"/>
          </a:xfrm>
        </p:spPr>
        <p:txBody>
          <a:bodyPr/>
          <a:lstStyle/>
          <a:p>
            <a:r>
              <a:rPr lang="de-AT" dirty="0">
                <a:solidFill>
                  <a:srgbClr val="FFFF00"/>
                </a:solidFill>
              </a:rPr>
              <a:t>Sterne - Lebenszyklus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15C9BAE-A289-B685-E352-56D9BEDC3B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9725" y="2439987"/>
            <a:ext cx="9144000" cy="1655762"/>
          </a:xfrm>
        </p:spPr>
        <p:txBody>
          <a:bodyPr/>
          <a:lstStyle/>
          <a:p>
            <a:r>
              <a:rPr lang="de-AT" dirty="0">
                <a:solidFill>
                  <a:srgbClr val="FFFF00"/>
                </a:solidFill>
              </a:rPr>
              <a:t>Von der Geburt bis zum Tod</a:t>
            </a:r>
          </a:p>
        </p:txBody>
      </p:sp>
      <p:pic>
        <p:nvPicPr>
          <p:cNvPr id="2050" name="Picture 2" descr="Lebenszyklus Eines Sterns | Hauptreihe &amp; Massive Sterne">
            <a:extLst>
              <a:ext uri="{FF2B5EF4-FFF2-40B4-BE49-F238E27FC236}">
                <a16:creationId xmlns:a16="http://schemas.microsoft.com/office/drawing/2014/main" id="{2E5AEA14-72B4-2A5E-880C-3D1B28BAC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1349"/>
            <a:ext cx="12192000" cy="327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788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1F06C7-4D63-90A9-49E9-E8AF02ED6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FFFF00"/>
                </a:solidFill>
              </a:rPr>
              <a:t>Schalenbrennen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C99C42A-FFBF-F56D-34FF-C84A95C29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3076" name="Picture 4" descr="Schalenbrennen – AnthroWiki">
            <a:extLst>
              <a:ext uri="{FF2B5EF4-FFF2-40B4-BE49-F238E27FC236}">
                <a16:creationId xmlns:a16="http://schemas.microsoft.com/office/drawing/2014/main" id="{D3EFA605-8090-F0E3-C21A-9BE849FDE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519" y="467139"/>
            <a:ext cx="4749586" cy="374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375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16EFE9-CC73-BF5A-5FB3-9D7F4751D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>
                <a:solidFill>
                  <a:srgbClr val="FFFF00"/>
                </a:solidFill>
              </a:rPr>
              <a:t>Sterntod</a:t>
            </a:r>
            <a:endParaRPr lang="de-AT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A76DDC-3B68-898A-5F8F-D693A447B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AT" dirty="0">
                <a:solidFill>
                  <a:srgbClr val="FFFF00"/>
                </a:solidFill>
              </a:rPr>
              <a:t>Planetarische Nebel</a:t>
            </a:r>
          </a:p>
          <a:p>
            <a:pPr marL="0" indent="0">
              <a:buNone/>
            </a:pPr>
            <a:r>
              <a:rPr lang="de-DE" b="1" i="0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expandierende, leuchtende Gasnebel</a:t>
            </a:r>
            <a:r>
              <a:rPr lang="de-DE" b="0" i="0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, </a:t>
            </a:r>
            <a:endParaRPr lang="de-DE" dirty="0">
              <a:solidFill>
                <a:srgbClr val="FFFF00"/>
              </a:solidFill>
              <a:latin typeface="Roboto" panose="02000000000000000000" pitchFamily="2" charset="0"/>
            </a:endParaRPr>
          </a:p>
          <a:p>
            <a:pPr marL="0" indent="0">
              <a:buNone/>
            </a:pPr>
            <a:r>
              <a:rPr lang="de-DE" b="0" i="0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Sterne mit anfänglich </a:t>
            </a:r>
          </a:p>
          <a:p>
            <a:pPr marL="0" indent="0">
              <a:buNone/>
            </a:pPr>
            <a:r>
              <a:rPr lang="de-DE" b="0" i="0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1 bis 8 Sonnenmassen in der Spätphase ihrer Entwicklung</a:t>
            </a:r>
            <a:endParaRPr lang="de-AT" dirty="0">
              <a:solidFill>
                <a:srgbClr val="FFFF00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148198C-A4B3-8924-7D7F-6CC7B017903A}"/>
              </a:ext>
            </a:extLst>
          </p:cNvPr>
          <p:cNvSpPr txBox="1"/>
          <p:nvPr/>
        </p:nvSpPr>
        <p:spPr>
          <a:xfrm>
            <a:off x="4247709" y="6492875"/>
            <a:ext cx="79442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b="0" i="0" dirty="0">
                <a:solidFill>
                  <a:srgbClr val="FFFF00"/>
                </a:solidFill>
                <a:effectLst/>
                <a:latin typeface="system-ui"/>
              </a:rPr>
              <a:t>NGC 6818: </a:t>
            </a:r>
            <a:r>
              <a:rPr lang="de-AT" sz="1400" b="0" i="0" dirty="0" err="1">
                <a:solidFill>
                  <a:srgbClr val="FFFF00"/>
                </a:solidFill>
                <a:effectLst/>
                <a:latin typeface="system-ui"/>
              </a:rPr>
              <a:t>Aufname</a:t>
            </a:r>
            <a:r>
              <a:rPr lang="de-AT" sz="1400" b="0" i="0" dirty="0">
                <a:solidFill>
                  <a:srgbClr val="FFFF00"/>
                </a:solidFill>
                <a:effectLst/>
                <a:latin typeface="system-ui"/>
              </a:rPr>
              <a:t> mit dem Hubble Weltraumteleskop. © ESA/Hubble &amp; NASA, Bearbeitung Judy Schmid</a:t>
            </a:r>
            <a:endParaRPr lang="de-AT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853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F44C3D-E221-B612-42CC-AB5AC0844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FFFF00"/>
                </a:solidFill>
              </a:rPr>
              <a:t>Weiße Zwerge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F36F97-93B6-7C72-9202-7AFAEDCCD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AT" sz="3600" dirty="0">
                <a:solidFill>
                  <a:srgbClr val="FFFF00"/>
                </a:solidFill>
              </a:rPr>
              <a:t>Niedermassige Sterne:</a:t>
            </a:r>
          </a:p>
          <a:p>
            <a:pPr marL="0" indent="0">
              <a:buNone/>
            </a:pPr>
            <a:r>
              <a:rPr lang="de-AT" sz="3600" dirty="0">
                <a:solidFill>
                  <a:srgbClr val="FFFF00"/>
                </a:solidFill>
              </a:rPr>
              <a:t>&lt; </a:t>
            </a:r>
            <a:r>
              <a:rPr lang="de-AT" sz="2400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 1,44 M</a:t>
            </a:r>
            <a:r>
              <a:rPr lang="de-AT" sz="2400" b="1" i="0" baseline="-250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☉  </a:t>
            </a:r>
            <a:r>
              <a:rPr lang="de-AT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Chandrasekhar-Grenze</a:t>
            </a:r>
            <a:endParaRPr lang="de-AT" sz="36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de-AT" dirty="0">
                <a:solidFill>
                  <a:srgbClr val="FFFF00"/>
                </a:solidFill>
              </a:rPr>
              <a:t>Äußere Schichten abgestoßen</a:t>
            </a:r>
          </a:p>
          <a:p>
            <a:pPr marL="0" indent="0">
              <a:buNone/>
            </a:pPr>
            <a:r>
              <a:rPr lang="de-AT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1 bis 2 </a:t>
            </a:r>
            <a:r>
              <a:rPr lang="de-AT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hlinkClick r:id="rId3" tooltip="Erdradiu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Erdradien</a:t>
            </a:r>
            <a:endParaRPr lang="de-AT" b="0" i="0" u="none" strike="noStrike" dirty="0"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de-AT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geringe </a:t>
            </a:r>
            <a:r>
              <a:rPr lang="de-AT" b="0" i="0" u="sng" dirty="0">
                <a:solidFill>
                  <a:srgbClr val="FFFF00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Leuchtkraft</a:t>
            </a:r>
            <a:endParaRPr lang="de-AT" b="0" i="0" u="sng" dirty="0"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de-DE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Kern aus heißer </a:t>
            </a:r>
            <a:r>
              <a:rPr lang="de-DE" b="0" i="0" u="none" strike="noStrike" dirty="0" err="1">
                <a:solidFill>
                  <a:srgbClr val="467886"/>
                </a:solidFill>
                <a:effectLst/>
                <a:latin typeface="Arial" panose="020B0604020202020204" pitchFamily="34" charset="0"/>
                <a:hlinkClick r:id="rId5" tooltip="Entartete Materi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entarteter</a:t>
            </a:r>
            <a:r>
              <a:rPr lang="de-DE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hlinkClick r:id="rId5" tooltip="Entartete Materi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Materie</a:t>
            </a:r>
            <a:endParaRPr lang="de-DE" b="0" i="0" u="none" strike="noStrike" dirty="0"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de-DE" dirty="0">
                <a:solidFill>
                  <a:srgbClr val="FFFF00"/>
                </a:solidFill>
                <a:latin typeface="Arial" panose="020B0604020202020204" pitchFamily="34" charset="0"/>
              </a:rPr>
              <a:t>keine Fusion</a:t>
            </a:r>
          </a:p>
          <a:p>
            <a:pPr marL="0" indent="0">
              <a:buNone/>
            </a:pPr>
            <a:r>
              <a:rPr lang="de-DE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Energiegewinnung durch Schrumpfung </a:t>
            </a:r>
            <a:r>
              <a:rPr lang="de-DE" b="0" i="0" u="none" strike="noStrike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und Auskühlung</a:t>
            </a:r>
            <a:endParaRPr lang="de-AT" b="0" i="0" u="none" strike="noStrike" dirty="0"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de-AT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de-AT" sz="3600" dirty="0">
              <a:solidFill>
                <a:srgbClr val="FFFF00"/>
              </a:solidFill>
            </a:endParaRP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21013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B4AAAC-BAFA-A0D8-5E4E-7CFEECEEE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FFFF00"/>
                </a:solidFill>
              </a:rPr>
              <a:t>Neutronensterne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5439D5-A81B-7A0E-2D84-928090EDE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b="0" i="0" dirty="0">
                <a:solidFill>
                  <a:srgbClr val="FFFF00"/>
                </a:solidFill>
                <a:effectLst/>
                <a:latin typeface="SpiegelSerifUI"/>
              </a:rPr>
              <a:t>Leichen ausgebrannter Sterne nach Supernova Typ Ia</a:t>
            </a:r>
          </a:p>
          <a:p>
            <a:r>
              <a:rPr lang="de-AT" b="0" i="0" dirty="0">
                <a:solidFill>
                  <a:srgbClr val="FFFF00"/>
                </a:solidFill>
                <a:effectLst/>
                <a:latin typeface="SpiegelSerifUI"/>
              </a:rPr>
              <a:t>Kugel von nur 20</a:t>
            </a:r>
            <a:r>
              <a:rPr lang="de-AT" dirty="0">
                <a:solidFill>
                  <a:srgbClr val="FFFF00"/>
                </a:solidFill>
                <a:latin typeface="SpiegelSerifUI"/>
              </a:rPr>
              <a:t>km Durchmesser</a:t>
            </a:r>
          </a:p>
          <a:p>
            <a:r>
              <a:rPr lang="de-DE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zwischen etwa 8 bis 20 </a:t>
            </a:r>
            <a:r>
              <a:rPr lang="de-DE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hlinkClick r:id="rId3" tooltip="Sonnenmass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Sonnenmassen</a:t>
            </a:r>
            <a:endParaRPr lang="de-DE" b="0" i="0" u="none" strike="noStrike" dirty="0"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  <a:p>
            <a:r>
              <a:rPr lang="de-DE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1e</a:t>
            </a:r>
            <a:r>
              <a:rPr lang="de-DE" b="0" i="0" baseline="300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9</a:t>
            </a:r>
            <a:r>
              <a:rPr lang="de-DE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 kg/m</a:t>
            </a:r>
            <a:r>
              <a:rPr lang="de-DE" b="0" i="0" baseline="300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de-DE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 bis auf etwa 6e</a:t>
            </a:r>
            <a:r>
              <a:rPr lang="de-DE" b="0" i="0" baseline="300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17</a:t>
            </a:r>
            <a:r>
              <a:rPr lang="de-DE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 bis 8e</a:t>
            </a:r>
            <a:r>
              <a:rPr lang="de-DE" b="0" i="0" baseline="300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17</a:t>
            </a:r>
            <a:r>
              <a:rPr lang="de-DE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 kg/m</a:t>
            </a:r>
            <a:r>
              <a:rPr lang="de-DE" b="0" i="0" baseline="300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3</a:t>
            </a:r>
            <a:endParaRPr lang="de-AT" dirty="0">
              <a:solidFill>
                <a:srgbClr val="FFFF00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2C8C04-5439-57A3-F953-08EAECB9D5A4}"/>
              </a:ext>
            </a:extLst>
          </p:cNvPr>
          <p:cNvSpPr txBox="1"/>
          <p:nvPr/>
        </p:nvSpPr>
        <p:spPr>
          <a:xfrm>
            <a:off x="3987895" y="6200775"/>
            <a:ext cx="8204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0" i="0" dirty="0">
                <a:solidFill>
                  <a:srgbClr val="FFFF00"/>
                </a:solidFill>
                <a:effectLst/>
                <a:latin typeface="SpiegelSansUI"/>
              </a:rPr>
              <a:t>Pulsar (Illustration): Masse von 500.000 Erden in einer Kugel von 20 bis 30 Kilometern</a:t>
            </a:r>
          </a:p>
          <a:p>
            <a:r>
              <a:rPr lang="de-DE" dirty="0">
                <a:solidFill>
                  <a:srgbClr val="FFFF00"/>
                </a:solidFill>
                <a:latin typeface="SpiegelSansUI"/>
              </a:rPr>
              <a:t>NASA</a:t>
            </a:r>
            <a:endParaRPr lang="de-AT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678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99B76C-E21F-22D6-6025-7764080B5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FFFF00"/>
                </a:solidFill>
              </a:rPr>
              <a:t>Schwarze Löcher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85737F-72D9-F2F2-6266-4ED239EDB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0" i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Gravitationsmonster</a:t>
            </a:r>
          </a:p>
          <a:p>
            <a:pPr marL="0" indent="0">
              <a:buNone/>
            </a:pPr>
            <a:r>
              <a:rPr lang="de-DE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aus massereichen Sternen am Ende ihrer </a:t>
            </a:r>
            <a:r>
              <a:rPr lang="de-DE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hlinkClick r:id="rId3" tooltip="Sternentwicklun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Sternentwicklung</a:t>
            </a:r>
            <a:endParaRPr lang="de-DE" b="0" i="0" u="none" strike="noStrike" dirty="0"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de-DE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Schwarzschildradius mit der Masse der Sonne etwa 2,9 Kilometer</a:t>
            </a:r>
            <a:endParaRPr lang="de-AT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420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8EFD49-0E15-05CA-291A-15255F26E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FFFF00"/>
                </a:solidFill>
              </a:rPr>
              <a:t>1) Molekulare Wolken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BF5BB6-645A-BDBE-DCD9-C5CD6DB26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e-AT" dirty="0">
                <a:solidFill>
                  <a:srgbClr val="FFFF00"/>
                </a:solidFill>
              </a:rPr>
              <a:t>z.B.: Orionnebel M42</a:t>
            </a:r>
          </a:p>
          <a:p>
            <a:pPr marL="0" indent="0">
              <a:buNone/>
            </a:pPr>
            <a:endParaRPr lang="de-AT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de-AT" dirty="0">
                <a:solidFill>
                  <a:srgbClr val="FFFF00"/>
                </a:solidFill>
              </a:rPr>
              <a:t>Wolke:</a:t>
            </a:r>
          </a:p>
          <a:p>
            <a:pPr marL="0" indent="0">
              <a:buNone/>
            </a:pPr>
            <a:r>
              <a:rPr lang="de-AT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10–20 </a:t>
            </a:r>
            <a:r>
              <a:rPr lang="de-AT" b="0" i="0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K</a:t>
            </a:r>
            <a:endParaRPr lang="de-AT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de-DE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etwa 50-500 H</a:t>
            </a:r>
            <a:r>
              <a:rPr lang="de-DE" b="0" i="0" baseline="-250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de-DE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-Molekülen je cm³ </a:t>
            </a:r>
          </a:p>
          <a:p>
            <a:pPr marL="0" indent="0">
              <a:buNone/>
            </a:pPr>
            <a:r>
              <a:rPr lang="de-AT" dirty="0">
                <a:solidFill>
                  <a:srgbClr val="FFFF00"/>
                </a:solidFill>
              </a:rPr>
              <a:t>2-15pc</a:t>
            </a:r>
          </a:p>
          <a:p>
            <a:pPr marL="0" indent="0">
              <a:buNone/>
            </a:pPr>
            <a:r>
              <a:rPr lang="de-AT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de-AT" b="0" i="0" baseline="300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de-AT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 bis 10</a:t>
            </a:r>
            <a:r>
              <a:rPr lang="de-AT" b="0" i="0" baseline="300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4 </a:t>
            </a:r>
            <a:r>
              <a:rPr lang="de-AT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M</a:t>
            </a:r>
            <a:r>
              <a:rPr lang="de-AT" b="0" i="0" baseline="-250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☉</a:t>
            </a:r>
            <a:r>
              <a:rPr lang="de-AT" b="0" i="0" baseline="300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de-AT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Verdichtung: 10</a:t>
            </a:r>
            <a:r>
              <a:rPr lang="de-AT" b="0" i="0" baseline="300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18</a:t>
            </a:r>
            <a:r>
              <a:rPr lang="de-AT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 bis 10</a:t>
            </a:r>
            <a:r>
              <a:rPr lang="de-AT" b="0" i="0" baseline="300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20</a:t>
            </a:r>
          </a:p>
          <a:p>
            <a:pPr marL="0" indent="0">
              <a:buNone/>
            </a:pPr>
            <a:r>
              <a:rPr lang="de-DE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rund 70 % aus (H</a:t>
            </a:r>
            <a:r>
              <a:rPr lang="de-DE" b="0" i="0" baseline="-250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de-DE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)</a:t>
            </a:r>
            <a:endParaRPr lang="de-AT" b="0" i="0" baseline="30000" dirty="0"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de-DE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rund 1 % interstellarer Staub</a:t>
            </a:r>
          </a:p>
          <a:p>
            <a:pPr marL="0" indent="0">
              <a:buNone/>
            </a:pPr>
            <a:r>
              <a:rPr lang="de-DE" dirty="0">
                <a:solidFill>
                  <a:srgbClr val="FFFF00"/>
                </a:solidFill>
                <a:latin typeface="Arial" panose="020B0604020202020204" pitchFamily="34" charset="0"/>
              </a:rPr>
              <a:t>Beobachtung über CO, 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</a:rPr>
              <a:t>Extinktion, NIR, Rötung</a:t>
            </a:r>
            <a:endParaRPr lang="de-AT" dirty="0">
              <a:solidFill>
                <a:srgbClr val="FFFF00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F922E17-B997-FE4D-C11A-CBF81C2A1952}"/>
              </a:ext>
            </a:extLst>
          </p:cNvPr>
          <p:cNvSpPr txBox="1"/>
          <p:nvPr/>
        </p:nvSpPr>
        <p:spPr>
          <a:xfrm>
            <a:off x="8715375" y="6492875"/>
            <a:ext cx="4562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>
                <a:solidFill>
                  <a:srgbClr val="FFFF00"/>
                </a:solidFill>
              </a:rPr>
              <a:t>Franz Klauser/Spektrum </a:t>
            </a:r>
            <a:r>
              <a:rPr lang="de-AT" sz="1400" dirty="0" err="1">
                <a:solidFill>
                  <a:srgbClr val="FFFF00"/>
                </a:solidFill>
              </a:rPr>
              <a:t>d.d</a:t>
            </a:r>
            <a:r>
              <a:rPr lang="de-AT" sz="1400" dirty="0">
                <a:solidFill>
                  <a:srgbClr val="FFFF00"/>
                </a:solidFill>
              </a:rPr>
              <a:t> Wissenschaft</a:t>
            </a:r>
          </a:p>
        </p:txBody>
      </p:sp>
    </p:spTree>
    <p:extLst>
      <p:ext uri="{BB962C8B-B14F-4D97-AF65-F5344CB8AC3E}">
        <p14:creationId xmlns:p14="http://schemas.microsoft.com/office/powerpoint/2010/main" val="178134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E1A9EA-CA18-DB2D-6A23-BB3F90956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FFFF00"/>
                </a:solidFill>
              </a:rPr>
              <a:t>Gravitationskollaps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9347BF2-CEAD-C95F-04F4-D8455A48D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300"/>
            <a:ext cx="10515600" cy="4351338"/>
          </a:xfrm>
        </p:spPr>
        <p:txBody>
          <a:bodyPr/>
          <a:lstStyle/>
          <a:p>
            <a:pPr lvl="8"/>
            <a:endParaRPr lang="de-AT" dirty="0">
              <a:solidFill>
                <a:srgbClr val="FFFF00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37023A4-DF35-6F3F-2746-8B6CAE380710}"/>
              </a:ext>
            </a:extLst>
          </p:cNvPr>
          <p:cNvSpPr txBox="1"/>
          <p:nvPr/>
        </p:nvSpPr>
        <p:spPr>
          <a:xfrm>
            <a:off x="9344025" y="6333193"/>
            <a:ext cx="2847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FFFF00"/>
                </a:solidFill>
                <a:effectLst/>
                <a:latin typeface="-apple-system"/>
              </a:rPr>
              <a:t>NASA, ESA, and M. </a:t>
            </a:r>
            <a:r>
              <a:rPr lang="en-US" sz="1400" b="0" i="0" dirty="0" err="1">
                <a:solidFill>
                  <a:srgbClr val="FFFF00"/>
                </a:solidFill>
                <a:effectLst/>
                <a:latin typeface="-apple-system"/>
              </a:rPr>
              <a:t>Livio</a:t>
            </a:r>
            <a:r>
              <a:rPr lang="en-US" sz="1400" b="0" i="0" dirty="0">
                <a:solidFill>
                  <a:srgbClr val="FFFF00"/>
                </a:solidFill>
                <a:effectLst/>
                <a:latin typeface="-apple-system"/>
              </a:rPr>
              <a:t>, </a:t>
            </a:r>
          </a:p>
          <a:p>
            <a:r>
              <a:rPr lang="en-US" sz="1400" b="0" i="0" dirty="0">
                <a:solidFill>
                  <a:srgbClr val="FFFF00"/>
                </a:solidFill>
                <a:effectLst/>
                <a:latin typeface="-apple-system"/>
              </a:rPr>
              <a:t>The Hubble Heritage Team</a:t>
            </a:r>
            <a:endParaRPr lang="de-AT" sz="1400" dirty="0">
              <a:solidFill>
                <a:srgbClr val="FFFF00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8DAD16B-4354-7779-6CFA-C8EB5890268C}"/>
              </a:ext>
            </a:extLst>
          </p:cNvPr>
          <p:cNvSpPr txBox="1"/>
          <p:nvPr/>
        </p:nvSpPr>
        <p:spPr>
          <a:xfrm>
            <a:off x="762000" y="2295525"/>
            <a:ext cx="4762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0" i="0" dirty="0">
                <a:solidFill>
                  <a:srgbClr val="FFFF00"/>
                </a:solidFill>
                <a:effectLst/>
                <a:latin typeface="-apple-system"/>
              </a:rPr>
              <a:t>In hydrostatischem Gleichgewicht</a:t>
            </a:r>
          </a:p>
          <a:p>
            <a:r>
              <a:rPr lang="de-AT" b="0" i="0" dirty="0">
                <a:solidFill>
                  <a:srgbClr val="FFFF00"/>
                </a:solidFill>
                <a:effectLst/>
                <a:latin typeface="-apple-system"/>
              </a:rPr>
              <a:t>gravitativ instabil</a:t>
            </a:r>
            <a:r>
              <a:rPr lang="de-AT" dirty="0">
                <a:solidFill>
                  <a:srgbClr val="FFFF00"/>
                </a:solidFill>
                <a:latin typeface="-apple-system"/>
              </a:rPr>
              <a:t> (Strahlungsverlust) bis </a:t>
            </a:r>
            <a:r>
              <a:rPr lang="de-AT" b="0" i="0" dirty="0" err="1">
                <a:solidFill>
                  <a:srgbClr val="FFFF00"/>
                </a:solidFill>
                <a:effectLst/>
                <a:latin typeface="MJXc-TeX-math-I"/>
              </a:rPr>
              <a:t>Mjeans</a:t>
            </a:r>
            <a:endParaRPr lang="de-AT" b="0" i="0" dirty="0">
              <a:solidFill>
                <a:srgbClr val="FFFF00"/>
              </a:solidFill>
              <a:effectLst/>
              <a:latin typeface="MJXc-TeX-math-I"/>
            </a:endParaRPr>
          </a:p>
          <a:p>
            <a:r>
              <a:rPr lang="de-AT" dirty="0">
                <a:solidFill>
                  <a:srgbClr val="FFFF00"/>
                </a:solidFill>
                <a:latin typeface="-apple-system"/>
              </a:rPr>
              <a:t>v</a:t>
            </a:r>
            <a:r>
              <a:rPr lang="de-AT" b="0" i="0" dirty="0">
                <a:solidFill>
                  <a:srgbClr val="FFFF00"/>
                </a:solidFill>
                <a:effectLst/>
                <a:latin typeface="-apple-system"/>
              </a:rPr>
              <a:t>orerst isothermer  Vorgang</a:t>
            </a:r>
          </a:p>
          <a:p>
            <a:r>
              <a:rPr lang="de-AT" dirty="0">
                <a:solidFill>
                  <a:srgbClr val="FFFF00"/>
                </a:solidFill>
              </a:rPr>
              <a:t>dann optisch immer dichter -&gt; Aufheizung</a:t>
            </a:r>
          </a:p>
          <a:p>
            <a:r>
              <a:rPr lang="de-AT" dirty="0">
                <a:solidFill>
                  <a:srgbClr val="FFFF00"/>
                </a:solidFill>
              </a:rPr>
              <a:t>-&gt; Erste Kernbildung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18DA537-3C41-534C-8D29-1AB6E9C6106D}"/>
              </a:ext>
            </a:extLst>
          </p:cNvPr>
          <p:cNvSpPr txBox="1"/>
          <p:nvPr/>
        </p:nvSpPr>
        <p:spPr>
          <a:xfrm>
            <a:off x="9944440" y="1536425"/>
            <a:ext cx="1409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0" i="0" dirty="0">
                <a:solidFill>
                  <a:srgbClr val="FFFF00"/>
                </a:solidFill>
                <a:effectLst/>
                <a:latin typeface="-apple-system"/>
              </a:rPr>
              <a:t>Carina-Nebel</a:t>
            </a:r>
            <a:endParaRPr lang="de-AT" dirty="0">
              <a:solidFill>
                <a:srgbClr val="FFFF00"/>
              </a:solidFill>
            </a:endParaRP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39146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6BA020-02C2-4F22-DEFC-865D8EB6C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FFFF00"/>
                </a:solidFill>
              </a:rPr>
              <a:t>Protostern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3FC4459-07C7-4E0C-909F-70CAB5AA8475}"/>
              </a:ext>
            </a:extLst>
          </p:cNvPr>
          <p:cNvSpPr txBox="1"/>
          <p:nvPr/>
        </p:nvSpPr>
        <p:spPr>
          <a:xfrm>
            <a:off x="5996051" y="1958459"/>
            <a:ext cx="5357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 </a:t>
            </a:r>
            <a:r>
              <a:rPr lang="en-US" b="0" i="0" dirty="0">
                <a:solidFill>
                  <a:srgbClr val="FFFF00"/>
                </a:solidFill>
                <a:effectLst/>
                <a:latin typeface="Open Sans" panose="020B0606030504020204" pitchFamily="34" charset="0"/>
              </a:rPr>
              <a:t>L1709 region of the Ophiuchus Molecular Cloud</a:t>
            </a:r>
            <a:endParaRPr lang="de-AT" dirty="0">
              <a:solidFill>
                <a:srgbClr val="FFFF00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E90DE40-2757-50F0-B45E-DAEB5A916A75}"/>
              </a:ext>
            </a:extLst>
          </p:cNvPr>
          <p:cNvSpPr txBox="1"/>
          <p:nvPr/>
        </p:nvSpPr>
        <p:spPr>
          <a:xfrm>
            <a:off x="8324850" y="6451442"/>
            <a:ext cx="3867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b="0" i="0" dirty="0">
                <a:solidFill>
                  <a:srgbClr val="FFFF00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de-AT" sz="1000" b="0" i="0" dirty="0">
                <a:solidFill>
                  <a:srgbClr val="FFFF00"/>
                </a:solidFill>
                <a:effectLst/>
                <a:latin typeface="Open Sans" panose="020B0606030504020204" pitchFamily="34" charset="0"/>
              </a:rPr>
              <a:t>© MPE/D. Segura-Cox Data </a:t>
            </a:r>
            <a:r>
              <a:rPr lang="de-AT" sz="1000" b="0" i="0" dirty="0" err="1">
                <a:solidFill>
                  <a:srgbClr val="FFFF00"/>
                </a:solidFill>
                <a:effectLst/>
                <a:latin typeface="Open Sans" panose="020B0606030504020204" pitchFamily="34" charset="0"/>
              </a:rPr>
              <a:t>credit</a:t>
            </a:r>
            <a:r>
              <a:rPr lang="de-AT" sz="1000" b="0" i="0" dirty="0">
                <a:solidFill>
                  <a:srgbClr val="FFFF00"/>
                </a:solidFill>
                <a:effectLst/>
                <a:latin typeface="Open Sans" panose="020B0606030504020204" pitchFamily="34" charset="0"/>
              </a:rPr>
              <a:t>: ALMA (ESO/NAOJ/NRAO</a:t>
            </a:r>
            <a:endParaRPr lang="de-AT" sz="10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Die auf die Teilchen wirkende Zentrifugalkraft erzeugt eine zirkumstellaren Scheibe">
            <a:extLst>
              <a:ext uri="{FF2B5EF4-FFF2-40B4-BE49-F238E27FC236}">
                <a16:creationId xmlns:a16="http://schemas.microsoft.com/office/drawing/2014/main" id="{535F3559-25A1-7715-27B2-2B733850CE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468" y="2443739"/>
            <a:ext cx="7621064" cy="311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F5C550B-3E3C-4786-3E55-5FF506DB1CDB}"/>
              </a:ext>
            </a:extLst>
          </p:cNvPr>
          <p:cNvSpPr txBox="1"/>
          <p:nvPr/>
        </p:nvSpPr>
        <p:spPr>
          <a:xfrm>
            <a:off x="2438400" y="5810250"/>
            <a:ext cx="5819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0" i="0" dirty="0">
                <a:solidFill>
                  <a:srgbClr val="FFFF00"/>
                </a:solidFill>
                <a:effectLst/>
                <a:latin typeface="-apple-system"/>
              </a:rPr>
              <a:t>Durchmesser von bis zu 100 Astronomischen Einheiten (AE)</a:t>
            </a:r>
            <a:endParaRPr lang="de-AT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456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3E7A3D-466B-60CC-F7FC-D39AE6ACA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FFFF00"/>
                </a:solidFill>
              </a:rPr>
              <a:t>Brennstart (Geburt)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9F4FF6-4044-5EA8-9B2E-2BFD367744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AT" dirty="0">
                <a:solidFill>
                  <a:srgbClr val="FFFF00"/>
                </a:solidFill>
              </a:rPr>
              <a:t>„Vorfusion“, CNO(1-3) (1MK)</a:t>
            </a:r>
          </a:p>
          <a:p>
            <a:r>
              <a:rPr lang="de-AT" dirty="0">
                <a:solidFill>
                  <a:srgbClr val="FFFF00"/>
                </a:solidFill>
              </a:rPr>
              <a:t>pp-Brennen (15MK): ein Stern ist geboren</a:t>
            </a:r>
          </a:p>
        </p:txBody>
      </p:sp>
    </p:spTree>
    <p:extLst>
      <p:ext uri="{BB962C8B-B14F-4D97-AF65-F5344CB8AC3E}">
        <p14:creationId xmlns:p14="http://schemas.microsoft.com/office/powerpoint/2010/main" val="1009637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4AC3A2-6ABC-9BC9-3524-7EBCBAFB8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FFFF00"/>
                </a:solidFill>
              </a:rPr>
              <a:t>2.) Leben eines Sterns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42C905-6E06-B53B-547F-AE1B95FD7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0" i="0" dirty="0">
                <a:solidFill>
                  <a:srgbClr val="002060"/>
                </a:solidFill>
                <a:effectLst/>
                <a:latin typeface="Tahoma" panose="020B0604030504040204" pitchFamily="34" charset="0"/>
              </a:rPr>
              <a:t>fusioniert 657 Million Tonnen Wasserstoff zu 653 Millionen Helium / Sekunde</a:t>
            </a:r>
          </a:p>
          <a:p>
            <a:r>
              <a:rPr lang="de-AT" b="0" i="0" dirty="0">
                <a:solidFill>
                  <a:srgbClr val="002060"/>
                </a:solidFill>
                <a:effectLst/>
                <a:latin typeface="Tahoma" panose="020B0604030504040204" pitchFamily="34" charset="0"/>
              </a:rPr>
              <a:t>4,7 Milliarden Jahre</a:t>
            </a:r>
          </a:p>
          <a:p>
            <a:r>
              <a:rPr lang="de-DE" b="0" i="0" dirty="0">
                <a:solidFill>
                  <a:srgbClr val="002060"/>
                </a:solidFill>
                <a:effectLst/>
                <a:latin typeface="Tahoma" panose="020B0604030504040204" pitchFamily="34" charset="0"/>
              </a:rPr>
              <a:t>Durchmesser etwa 1,4 Millionen Kilometer</a:t>
            </a:r>
          </a:p>
          <a:p>
            <a:r>
              <a:rPr lang="de-DE" b="0" i="0" dirty="0">
                <a:solidFill>
                  <a:srgbClr val="002060"/>
                </a:solidFill>
                <a:effectLst/>
                <a:latin typeface="Tahoma" panose="020B0604030504040204" pitchFamily="34" charset="0"/>
              </a:rPr>
              <a:t>etwa 99,86 % der gesamten Masse unseres Sonnensystems</a:t>
            </a:r>
          </a:p>
          <a:p>
            <a:r>
              <a:rPr lang="de-AT" b="0" i="0" dirty="0">
                <a:solidFill>
                  <a:srgbClr val="002060"/>
                </a:solidFill>
                <a:effectLst/>
                <a:latin typeface="Tahoma" panose="020B0604030504040204" pitchFamily="34" charset="0"/>
              </a:rPr>
              <a:t>rund 2 × 10^30kg</a:t>
            </a:r>
          </a:p>
          <a:p>
            <a:r>
              <a:rPr lang="de-AT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1,408 g/cm</a:t>
            </a:r>
            <a:r>
              <a:rPr lang="de-AT" b="0" i="0" baseline="3000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3</a:t>
            </a:r>
            <a:endParaRPr lang="de-AT" dirty="0">
              <a:solidFill>
                <a:srgbClr val="002060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3E94341-FF4A-45A8-A399-486EC4C80AC8}"/>
              </a:ext>
            </a:extLst>
          </p:cNvPr>
          <p:cNvSpPr txBox="1"/>
          <p:nvPr/>
        </p:nvSpPr>
        <p:spPr>
          <a:xfrm>
            <a:off x="10048876" y="843240"/>
            <a:ext cx="1162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rgbClr val="002060"/>
                </a:solidFill>
              </a:rPr>
              <a:t>Sonne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C455F37-096D-AF45-9711-C69A00D48F8A}"/>
              </a:ext>
            </a:extLst>
          </p:cNvPr>
          <p:cNvSpPr txBox="1"/>
          <p:nvPr/>
        </p:nvSpPr>
        <p:spPr>
          <a:xfrm>
            <a:off x="4752975" y="6492875"/>
            <a:ext cx="7991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rgbClr val="FFFF00"/>
                </a:solidFill>
                <a:effectLst/>
                <a:latin typeface="Tahoma" panose="020B0604030504040204" pitchFamily="34" charset="0"/>
              </a:rPr>
              <a:t>NASA/SDO (AIA), </a:t>
            </a:r>
            <a:r>
              <a:rPr lang="en-US" sz="1200" b="0" i="0" u="none" strike="noStrike" dirty="0">
                <a:solidFill>
                  <a:srgbClr val="FFFF00"/>
                </a:solidFill>
                <a:effectLst/>
                <a:latin typeface="Tahom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Sun by the Atmospheric Imaging Assembly of NASA’s Solar Dynamics Observatory</a:t>
            </a:r>
            <a:endParaRPr lang="de-AT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843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18E02E-A1DA-458C-F617-FEFE681EC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FFFF00"/>
                </a:solidFill>
              </a:rPr>
              <a:t>Sonnenaufbau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F82789-BC15-078E-FCA3-11CD80B44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AT" sz="1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52A2BEF-8C57-C802-87AA-C4F265604EFD}"/>
              </a:ext>
            </a:extLst>
          </p:cNvPr>
          <p:cNvSpPr txBox="1"/>
          <p:nvPr/>
        </p:nvSpPr>
        <p:spPr>
          <a:xfrm>
            <a:off x="2514600" y="6101318"/>
            <a:ext cx="6471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25 % des </a:t>
            </a:r>
            <a:r>
              <a:rPr lang="de-DE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hlinkClick r:id="rId3" tooltip="Sonnenradiu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Radius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 ungefähr 1,5 % des Volumens, </a:t>
            </a:r>
            <a:r>
              <a:rPr lang="de-AT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150 g/cm³,</a:t>
            </a:r>
          </a:p>
          <a:p>
            <a:r>
              <a:rPr lang="de-AT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15,6 MK, 3.9 · </a:t>
            </a:r>
            <a:r>
              <a:rPr lang="de-AT" b="0" i="0" u="none" strike="noStrike" dirty="0">
                <a:solidFill>
                  <a:srgbClr val="467886"/>
                </a:solidFill>
                <a:effectLst/>
                <a:latin typeface="Arial" panose="020B0604020202020204" pitchFamily="34" charset="0"/>
                <a:hlinkClick r:id="rId4" tooltip="Potenzschreibweis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</a:t>
            </a:r>
            <a:r>
              <a:rPr lang="de-AT" b="0" i="0" u="none" strike="noStrike" baseline="30000" dirty="0">
                <a:solidFill>
                  <a:srgbClr val="002060"/>
                </a:solidFill>
                <a:effectLst/>
                <a:latin typeface="Arial" panose="020B0604020202020204" pitchFamily="34" charset="0"/>
                <a:hlinkClick r:id="rId4" tooltip="Potenzschreibweis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26</a:t>
            </a:r>
            <a:r>
              <a:rPr lang="de-AT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W,  ca. 2 % der Fusionsleistung Neutrinos</a:t>
            </a:r>
            <a:endParaRPr lang="de-AT" dirty="0">
              <a:solidFill>
                <a:srgbClr val="002060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57CC777-4029-7A69-777C-482D79859F8D}"/>
              </a:ext>
            </a:extLst>
          </p:cNvPr>
          <p:cNvSpPr txBox="1"/>
          <p:nvPr/>
        </p:nvSpPr>
        <p:spPr>
          <a:xfrm>
            <a:off x="838200" y="4627731"/>
            <a:ext cx="39292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Photonen 10.000 und 170.000 Jahre</a:t>
            </a:r>
          </a:p>
          <a:p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Energieeinschlusszeit etwa 17 My</a:t>
            </a:r>
          </a:p>
          <a:p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</a:rPr>
              <a:t>a</a:t>
            </a:r>
            <a:r>
              <a:rPr lang="de-DE" sz="1800" dirty="0">
                <a:solidFill>
                  <a:srgbClr val="002060"/>
                </a:solidFill>
                <a:latin typeface="Arial" panose="020B0604020202020204" pitchFamily="34" charset="0"/>
              </a:rPr>
              <a:t>diabatischer </a:t>
            </a:r>
            <a:r>
              <a:rPr lang="de-DE" sz="1800" dirty="0" err="1">
                <a:solidFill>
                  <a:srgbClr val="002060"/>
                </a:solidFill>
                <a:latin typeface="Arial" panose="020B0604020202020204" pitchFamily="34" charset="0"/>
              </a:rPr>
              <a:t>Temp</a:t>
            </a:r>
            <a:r>
              <a:rPr lang="de-DE" sz="1800" dirty="0">
                <a:solidFill>
                  <a:srgbClr val="002060"/>
                </a:solidFill>
                <a:latin typeface="Arial" panose="020B0604020202020204" pitchFamily="34" charset="0"/>
              </a:rPr>
              <a:t>.-grad. </a:t>
            </a:r>
            <a:r>
              <a:rPr lang="de-AT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0,1 K/m</a:t>
            </a:r>
            <a:endParaRPr lang="de-AT" sz="1800" dirty="0">
              <a:solidFill>
                <a:srgbClr val="002060"/>
              </a:solidFill>
            </a:endParaRPr>
          </a:p>
          <a:p>
            <a:endParaRPr lang="de-AT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7521582-473F-B710-5471-3272C7175457}"/>
              </a:ext>
            </a:extLst>
          </p:cNvPr>
          <p:cNvSpPr txBox="1"/>
          <p:nvPr/>
        </p:nvSpPr>
        <p:spPr>
          <a:xfrm>
            <a:off x="381000" y="2362200"/>
            <a:ext cx="269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chemeClr val="bg1"/>
                </a:solidFill>
              </a:rPr>
              <a:t>Grenzzone</a:t>
            </a:r>
          </a:p>
          <a:p>
            <a:r>
              <a:rPr lang="de-AT" b="0" i="0" dirty="0">
                <a:effectLst/>
                <a:latin typeface="Arial" panose="020B0604020202020204" pitchFamily="34" charset="0"/>
              </a:rPr>
              <a:t>Bei ca. 71 % des Radius</a:t>
            </a:r>
            <a:endParaRPr lang="de-AT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591565D1-9007-5BE2-3984-B9547C5407BB}"/>
                  </a:ext>
                </a:extLst>
              </p14:cNvPr>
              <p14:cNvContentPartPr/>
              <p14:nvPr/>
            </p14:nvContentPartPr>
            <p14:xfrm>
              <a:off x="1600020" y="2514525"/>
              <a:ext cx="360" cy="36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591565D1-9007-5BE2-3984-B9547C5407B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900" y="2508405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ECD60246-E52A-ED77-2406-733F2F5D9F95}"/>
                  </a:ext>
                </a:extLst>
              </p14:cNvPr>
              <p14:cNvContentPartPr/>
              <p14:nvPr/>
            </p14:nvContentPartPr>
            <p14:xfrm>
              <a:off x="1600020" y="2524965"/>
              <a:ext cx="1962360" cy="66960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ECD60246-E52A-ED77-2406-733F2F5D9F9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900" y="2518845"/>
                <a:ext cx="1974600" cy="792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feld 11">
            <a:extLst>
              <a:ext uri="{FF2B5EF4-FFF2-40B4-BE49-F238E27FC236}">
                <a16:creationId xmlns:a16="http://schemas.microsoft.com/office/drawing/2014/main" id="{CA1A5EDE-A97E-3DC6-1305-690608BBB480}"/>
              </a:ext>
            </a:extLst>
          </p:cNvPr>
          <p:cNvSpPr txBox="1"/>
          <p:nvPr/>
        </p:nvSpPr>
        <p:spPr>
          <a:xfrm>
            <a:off x="1415581" y="205628"/>
            <a:ext cx="2198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0" i="0" dirty="0">
                <a:effectLst/>
                <a:latin typeface="Arial" panose="020B0604020202020204" pitchFamily="34" charset="0"/>
              </a:rPr>
              <a:t>20.000 bis 1000 km</a:t>
            </a:r>
          </a:p>
          <a:p>
            <a:r>
              <a:rPr lang="de-AT" b="0" i="0" dirty="0">
                <a:effectLst/>
                <a:latin typeface="Arial" panose="020B0604020202020204" pitchFamily="34" charset="0"/>
              </a:rPr>
              <a:t>1 g/m</a:t>
            </a:r>
            <a:r>
              <a:rPr lang="de-AT" b="0" i="0" baseline="30000" dirty="0">
                <a:effectLst/>
                <a:latin typeface="Arial" panose="020B0604020202020204" pitchFamily="34" charset="0"/>
              </a:rPr>
              <a:t>3 </a:t>
            </a:r>
            <a:r>
              <a:rPr lang="de-AT" b="0" i="0" baseline="30000" dirty="0"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AT" b="0" i="0" dirty="0">
                <a:effectLst/>
                <a:latin typeface="Arial" panose="020B0604020202020204" pitchFamily="34" charset="0"/>
              </a:rPr>
              <a:t>0,003 g/m</a:t>
            </a:r>
            <a:r>
              <a:rPr lang="de-AT" b="0" i="0" baseline="30000" dirty="0">
                <a:effectLst/>
                <a:latin typeface="Arial" panose="020B0604020202020204" pitchFamily="34" charset="0"/>
              </a:rPr>
              <a:t>3</a:t>
            </a:r>
            <a:endParaRPr lang="de-AT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C42168C-2EDD-2945-9901-A339C09F5874}"/>
              </a:ext>
            </a:extLst>
          </p:cNvPr>
          <p:cNvSpPr txBox="1"/>
          <p:nvPr/>
        </p:nvSpPr>
        <p:spPr>
          <a:xfrm>
            <a:off x="9525000" y="681037"/>
            <a:ext cx="19287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0" i="0" dirty="0">
                <a:effectLst/>
                <a:latin typeface="Arial" panose="020B0604020202020204" pitchFamily="34" charset="0"/>
              </a:rPr>
              <a:t>Sonnenradius</a:t>
            </a:r>
            <a:r>
              <a:rPr lang="de-AT" dirty="0">
                <a:latin typeface="Arial" panose="020B0604020202020204" pitchFamily="34" charset="0"/>
              </a:rPr>
              <a:t> ??</a:t>
            </a:r>
          </a:p>
          <a:p>
            <a:r>
              <a:rPr lang="de-AT" b="0" i="0" dirty="0">
                <a:effectLst/>
                <a:latin typeface="Arial" panose="020B0604020202020204" pitchFamily="34" charset="0"/>
              </a:rPr>
              <a:t>5778K</a:t>
            </a:r>
          </a:p>
          <a:p>
            <a:endParaRPr lang="de-AT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B733145-8061-B763-9037-39567AA90EAC}"/>
              </a:ext>
            </a:extLst>
          </p:cNvPr>
          <p:cNvSpPr txBox="1"/>
          <p:nvPr/>
        </p:nvSpPr>
        <p:spPr>
          <a:xfrm>
            <a:off x="9160401" y="4767084"/>
            <a:ext cx="303159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0" i="0" dirty="0">
                <a:effectLst/>
                <a:latin typeface="Arial" panose="020B0604020202020204" pitchFamily="34" charset="0"/>
              </a:rPr>
              <a:t>Ab scharfen Minimums von </a:t>
            </a:r>
          </a:p>
          <a:p>
            <a:r>
              <a:rPr lang="de-DE" b="0" i="0" dirty="0">
                <a:effectLst/>
                <a:latin typeface="Arial" panose="020B0604020202020204" pitchFamily="34" charset="0"/>
              </a:rPr>
              <a:t>4100 K</a:t>
            </a:r>
            <a:r>
              <a:rPr lang="de-DE" b="0" i="0" u="none" strike="noStrike" baseline="30000" dirty="0">
                <a:effectLst/>
                <a:latin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[23]</a:t>
            </a:r>
            <a:r>
              <a:rPr lang="de-DE" b="0" i="0" dirty="0">
                <a:effectLst/>
                <a:latin typeface="Arial" panose="020B0604020202020204" pitchFamily="34" charset="0"/>
              </a:rPr>
              <a:t> stellt sich durch </a:t>
            </a:r>
          </a:p>
          <a:p>
            <a:r>
              <a:rPr lang="de-DE" b="0" i="0" dirty="0">
                <a:effectLst/>
                <a:latin typeface="Arial" panose="020B0604020202020204" pitchFamily="34" charset="0"/>
              </a:rPr>
              <a:t>Strahlungsgleichgewicht </a:t>
            </a:r>
          </a:p>
          <a:p>
            <a:r>
              <a:rPr lang="de-DE" b="0" i="0" dirty="0">
                <a:effectLst/>
                <a:latin typeface="Arial" panose="020B0604020202020204" pitchFamily="34" charset="0"/>
              </a:rPr>
              <a:t>etwa 7000 K ein, </a:t>
            </a:r>
          </a:p>
          <a:p>
            <a:r>
              <a:rPr lang="de-DE" b="0" i="0" dirty="0">
                <a:effectLst/>
                <a:latin typeface="Arial" panose="020B0604020202020204" pitchFamily="34" charset="0"/>
              </a:rPr>
              <a:t>Dichte 10</a:t>
            </a:r>
            <a:r>
              <a:rPr lang="de-DE" b="0" i="0" baseline="30000" dirty="0">
                <a:effectLst/>
                <a:latin typeface="Arial" panose="020B0604020202020204" pitchFamily="34" charset="0"/>
              </a:rPr>
              <a:t>−7</a:t>
            </a:r>
            <a:r>
              <a:rPr lang="de-DE" b="0" i="0" dirty="0">
                <a:effectLst/>
                <a:latin typeface="Arial" panose="020B0604020202020204" pitchFamily="34" charset="0"/>
              </a:rPr>
              <a:t> g/m</a:t>
            </a:r>
            <a:r>
              <a:rPr lang="de-DE" b="0" i="0" baseline="30000" dirty="0">
                <a:effectLst/>
                <a:latin typeface="Arial" panose="020B0604020202020204" pitchFamily="34" charset="0"/>
              </a:rPr>
              <a:t>3</a:t>
            </a:r>
            <a:endParaRPr lang="de-AT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246B8A8-E1F1-002B-9BF4-41B9131BB3DA}"/>
              </a:ext>
            </a:extLst>
          </p:cNvPr>
          <p:cNvSpPr txBox="1"/>
          <p:nvPr/>
        </p:nvSpPr>
        <p:spPr>
          <a:xfrm>
            <a:off x="4191000" y="59601"/>
            <a:ext cx="7853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10"/>
              </a:rPr>
              <a:t>Sun's corona seen in 'exquisite detail' in new Solar Orbiter view (youtube.com)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0371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35ECC8-71EE-B176-3968-C564238DF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FFFF00"/>
                </a:solidFill>
              </a:rPr>
              <a:t>Hauptreihenphase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6432F4-1218-9557-4F18-331E127944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AT" dirty="0">
                <a:solidFill>
                  <a:srgbClr val="FFFF00"/>
                </a:solidFill>
              </a:rPr>
              <a:t>über 90% aller Sterne</a:t>
            </a:r>
          </a:p>
          <a:p>
            <a:pPr marL="0" indent="0">
              <a:buNone/>
            </a:pPr>
            <a:r>
              <a:rPr lang="de-DE" b="0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Strahlung alle 100 Mio. Jahre um ca. 1%</a:t>
            </a:r>
          </a:p>
          <a:p>
            <a:pPr marL="0" indent="0">
              <a:buNone/>
            </a:pPr>
            <a:r>
              <a:rPr lang="de-DE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Leuchtkraft auf das Dreifache von 0,7 </a:t>
            </a:r>
            <a:r>
              <a:rPr lang="de-DE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hlinkClick r:id="rId3" tooltip="Sonnenleuchtkraf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</a:t>
            </a:r>
            <a:r>
              <a:rPr lang="de-DE" b="0" i="0" u="none" strike="noStrike" baseline="-25000" dirty="0">
                <a:solidFill>
                  <a:srgbClr val="FF0000"/>
                </a:solidFill>
                <a:effectLst/>
                <a:latin typeface="Arial" panose="020B0604020202020204" pitchFamily="34" charset="0"/>
                <a:hlinkClick r:id="rId3" tooltip="Sonnenleuchtkraf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☉</a:t>
            </a:r>
            <a:r>
              <a:rPr lang="de-DE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auf 2,2 L</a:t>
            </a:r>
            <a:r>
              <a:rPr lang="de-DE" b="0" i="0" baseline="-2500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☉</a:t>
            </a:r>
          </a:p>
          <a:p>
            <a:pPr marL="0" indent="0">
              <a:buNone/>
            </a:pPr>
            <a:r>
              <a:rPr lang="de-DE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Radius von 0,9 </a:t>
            </a:r>
            <a:r>
              <a:rPr lang="de-DE" b="0" i="0" u="none" strike="noStrike" dirty="0">
                <a:solidFill>
                  <a:srgbClr val="467886"/>
                </a:solidFill>
                <a:effectLst/>
                <a:latin typeface="Arial" panose="020B0604020202020204" pitchFamily="34" charset="0"/>
                <a:hlinkClick r:id="rId4" tooltip="Sonnenradiu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</a:t>
            </a:r>
            <a:r>
              <a:rPr lang="de-DE" b="0" i="0" u="none" strike="noStrike" baseline="-25000" dirty="0">
                <a:solidFill>
                  <a:srgbClr val="FFFF00"/>
                </a:solidFill>
                <a:effectLst/>
                <a:latin typeface="Arial" panose="020B0604020202020204" pitchFamily="34" charset="0"/>
                <a:hlinkClick r:id="rId4" tooltip="Sonnenradiu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☉</a:t>
            </a:r>
            <a:r>
              <a:rPr lang="de-DE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 auf 1,6 R</a:t>
            </a:r>
            <a:r>
              <a:rPr lang="de-DE" b="0" i="0" baseline="-250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☉</a:t>
            </a:r>
            <a:endParaRPr lang="de-AT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208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CA27F7-52A5-83DA-9FB5-E001CE44B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FFFF00"/>
                </a:solidFill>
              </a:rPr>
              <a:t>3) Lebensendphase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37D54F-7912-97A4-5125-F2C5F2569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943225"/>
            <a:ext cx="10515600" cy="2890838"/>
          </a:xfrm>
        </p:spPr>
        <p:txBody>
          <a:bodyPr/>
          <a:lstStyle/>
          <a:p>
            <a:pPr marL="0" indent="0">
              <a:buNone/>
            </a:pPr>
            <a:r>
              <a:rPr lang="de-DE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11,7 bis 12,3 Milliarden Jahren dramatisch beschleunigter Anstieg von Leuchtkraft und Radius ein. Gleichzeitig nimmt die </a:t>
            </a:r>
            <a:r>
              <a:rPr lang="de-DE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hlinkClick r:id="rId3" tooltip="Sternoberfläch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Oberflächentemperatur</a:t>
            </a:r>
            <a:r>
              <a:rPr lang="de-DE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ab</a:t>
            </a:r>
          </a:p>
          <a:p>
            <a:pPr marL="0" indent="0">
              <a:buNone/>
            </a:pPr>
            <a:endParaRPr lang="de-AT" dirty="0">
              <a:solidFill>
                <a:srgbClr val="FFFF00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AAB83F8-6734-89E9-99A2-C4F6BD11CC6B}"/>
              </a:ext>
            </a:extLst>
          </p:cNvPr>
          <p:cNvSpPr txBox="1"/>
          <p:nvPr/>
        </p:nvSpPr>
        <p:spPr>
          <a:xfrm>
            <a:off x="6096000" y="6350655"/>
            <a:ext cx="61579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cap="all" dirty="0">
                <a:solidFill>
                  <a:srgbClr val="FFFF00"/>
                </a:solidFill>
                <a:effectLst/>
                <a:latin typeface="Roboto Condensed" panose="020F0502020204030204" pitchFamily="2" charset="0"/>
              </a:rPr>
              <a:t>© THOMAS KALLINGER, UNIVERSITY OF BRITISH COLUMBIA AND UNIVERSITY OF VIENNA / SUW-GRAFIK</a:t>
            </a:r>
            <a:endParaRPr lang="de-AT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9041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551</Words>
  <Application>Microsoft Office PowerPoint</Application>
  <PresentationFormat>Breitbild</PresentationFormat>
  <Paragraphs>94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8" baseType="lpstr">
      <vt:lpstr>-apple-system</vt:lpstr>
      <vt:lpstr>Aptos</vt:lpstr>
      <vt:lpstr>Aptos Display</vt:lpstr>
      <vt:lpstr>Arial</vt:lpstr>
      <vt:lpstr>MJXc-TeX-math-I</vt:lpstr>
      <vt:lpstr>Open Sans</vt:lpstr>
      <vt:lpstr>Roboto</vt:lpstr>
      <vt:lpstr>Roboto Condensed</vt:lpstr>
      <vt:lpstr>SpiegelSansUI</vt:lpstr>
      <vt:lpstr>SpiegelSerifUI</vt:lpstr>
      <vt:lpstr>system-ui</vt:lpstr>
      <vt:lpstr>Tahoma</vt:lpstr>
      <vt:lpstr>Times New Roman</vt:lpstr>
      <vt:lpstr>Office</vt:lpstr>
      <vt:lpstr>Sterne - Lebenszyklus</vt:lpstr>
      <vt:lpstr>1) Molekulare Wolken</vt:lpstr>
      <vt:lpstr>Gravitationskollaps</vt:lpstr>
      <vt:lpstr>Protostern</vt:lpstr>
      <vt:lpstr>Brennstart (Geburt)</vt:lpstr>
      <vt:lpstr>2.) Leben eines Sterns</vt:lpstr>
      <vt:lpstr>Sonnenaufbau</vt:lpstr>
      <vt:lpstr>Hauptreihenphase</vt:lpstr>
      <vt:lpstr>3) Lebensendphase</vt:lpstr>
      <vt:lpstr>Schalenbrennen</vt:lpstr>
      <vt:lpstr>Sterntod</vt:lpstr>
      <vt:lpstr>Weiße Zwerge</vt:lpstr>
      <vt:lpstr>Neutronensterne</vt:lpstr>
      <vt:lpstr>Schwarze Löcher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Erich Schubert</dc:creator>
  <cp:lastModifiedBy>Erich Schubert</cp:lastModifiedBy>
  <cp:revision>7</cp:revision>
  <dcterms:created xsi:type="dcterms:W3CDTF">2024-07-26T08:43:10Z</dcterms:created>
  <dcterms:modified xsi:type="dcterms:W3CDTF">2024-07-26T15:22:26Z</dcterms:modified>
</cp:coreProperties>
</file>